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sldIdLst>
    <p:sldId id="256" r:id="rId2"/>
    <p:sldId id="257" r:id="rId3"/>
    <p:sldId id="258" r:id="rId4"/>
    <p:sldId id="273" r:id="rId5"/>
    <p:sldId id="274" r:id="rId6"/>
    <p:sldId id="259" r:id="rId7"/>
    <p:sldId id="260" r:id="rId8"/>
    <p:sldId id="261" r:id="rId9"/>
    <p:sldId id="262" r:id="rId10"/>
    <p:sldId id="263" r:id="rId11"/>
    <p:sldId id="264" r:id="rId12"/>
    <p:sldId id="265" r:id="rId13"/>
    <p:sldId id="266" r:id="rId14"/>
    <p:sldId id="267" r:id="rId15"/>
    <p:sldId id="268" r:id="rId16"/>
    <p:sldId id="269" r:id="rId17"/>
    <p:sldId id="270" r:id="rId18"/>
  </p:sldIdLst>
  <p:sldSz cx="9144000" cy="6858000" type="screen4x3"/>
  <p:notesSz cx="6858000" cy="9144000"/>
  <p:defaultTextStyle>
    <a:defPPr>
      <a:defRPr lang="sv-SE"/>
    </a:defPPr>
    <a:lvl1pPr algn="ctr" rtl="0" eaLnBrk="0" fontAlgn="base" hangingPunct="0">
      <a:spcBef>
        <a:spcPct val="50000"/>
      </a:spcBef>
      <a:spcAft>
        <a:spcPct val="0"/>
      </a:spcAft>
      <a:defRPr sz="2200" kern="1200">
        <a:solidFill>
          <a:schemeClr val="tx1"/>
        </a:solidFill>
        <a:latin typeface="Verdana" pitchFamily="34" charset="0"/>
        <a:ea typeface="Geneva" pitchFamily="1" charset="-128"/>
        <a:cs typeface="+mn-cs"/>
      </a:defRPr>
    </a:lvl1pPr>
    <a:lvl2pPr marL="457200" algn="ctr" rtl="0" eaLnBrk="0" fontAlgn="base" hangingPunct="0">
      <a:spcBef>
        <a:spcPct val="50000"/>
      </a:spcBef>
      <a:spcAft>
        <a:spcPct val="0"/>
      </a:spcAft>
      <a:defRPr sz="2200" kern="1200">
        <a:solidFill>
          <a:schemeClr val="tx1"/>
        </a:solidFill>
        <a:latin typeface="Verdana" pitchFamily="34" charset="0"/>
        <a:ea typeface="Geneva" pitchFamily="1" charset="-128"/>
        <a:cs typeface="+mn-cs"/>
      </a:defRPr>
    </a:lvl2pPr>
    <a:lvl3pPr marL="914400" algn="ctr" rtl="0" eaLnBrk="0" fontAlgn="base" hangingPunct="0">
      <a:spcBef>
        <a:spcPct val="50000"/>
      </a:spcBef>
      <a:spcAft>
        <a:spcPct val="0"/>
      </a:spcAft>
      <a:defRPr sz="2200" kern="1200">
        <a:solidFill>
          <a:schemeClr val="tx1"/>
        </a:solidFill>
        <a:latin typeface="Verdana" pitchFamily="34" charset="0"/>
        <a:ea typeface="Geneva" pitchFamily="1" charset="-128"/>
        <a:cs typeface="+mn-cs"/>
      </a:defRPr>
    </a:lvl3pPr>
    <a:lvl4pPr marL="1371600" algn="ctr" rtl="0" eaLnBrk="0" fontAlgn="base" hangingPunct="0">
      <a:spcBef>
        <a:spcPct val="50000"/>
      </a:spcBef>
      <a:spcAft>
        <a:spcPct val="0"/>
      </a:spcAft>
      <a:defRPr sz="2200" kern="1200">
        <a:solidFill>
          <a:schemeClr val="tx1"/>
        </a:solidFill>
        <a:latin typeface="Verdana" pitchFamily="34" charset="0"/>
        <a:ea typeface="Geneva" pitchFamily="1" charset="-128"/>
        <a:cs typeface="+mn-cs"/>
      </a:defRPr>
    </a:lvl4pPr>
    <a:lvl5pPr marL="1828800" algn="ctr" rtl="0" eaLnBrk="0" fontAlgn="base" hangingPunct="0">
      <a:spcBef>
        <a:spcPct val="50000"/>
      </a:spcBef>
      <a:spcAft>
        <a:spcPct val="0"/>
      </a:spcAft>
      <a:defRPr sz="2200" kern="1200">
        <a:solidFill>
          <a:schemeClr val="tx1"/>
        </a:solidFill>
        <a:latin typeface="Verdana" pitchFamily="34" charset="0"/>
        <a:ea typeface="Geneva" pitchFamily="1" charset="-128"/>
        <a:cs typeface="+mn-cs"/>
      </a:defRPr>
    </a:lvl5pPr>
    <a:lvl6pPr marL="2286000" algn="l" defTabSz="914400" rtl="0" eaLnBrk="1" latinLnBrk="0" hangingPunct="1">
      <a:defRPr sz="2200" kern="1200">
        <a:solidFill>
          <a:schemeClr val="tx1"/>
        </a:solidFill>
        <a:latin typeface="Verdana" pitchFamily="34" charset="0"/>
        <a:ea typeface="Geneva" pitchFamily="1" charset="-128"/>
        <a:cs typeface="+mn-cs"/>
      </a:defRPr>
    </a:lvl6pPr>
    <a:lvl7pPr marL="2743200" algn="l" defTabSz="914400" rtl="0" eaLnBrk="1" latinLnBrk="0" hangingPunct="1">
      <a:defRPr sz="2200" kern="1200">
        <a:solidFill>
          <a:schemeClr val="tx1"/>
        </a:solidFill>
        <a:latin typeface="Verdana" pitchFamily="34" charset="0"/>
        <a:ea typeface="Geneva" pitchFamily="1" charset="-128"/>
        <a:cs typeface="+mn-cs"/>
      </a:defRPr>
    </a:lvl7pPr>
    <a:lvl8pPr marL="3200400" algn="l" defTabSz="914400" rtl="0" eaLnBrk="1" latinLnBrk="0" hangingPunct="1">
      <a:defRPr sz="2200" kern="1200">
        <a:solidFill>
          <a:schemeClr val="tx1"/>
        </a:solidFill>
        <a:latin typeface="Verdana" pitchFamily="34" charset="0"/>
        <a:ea typeface="Geneva" pitchFamily="1" charset="-128"/>
        <a:cs typeface="+mn-cs"/>
      </a:defRPr>
    </a:lvl8pPr>
    <a:lvl9pPr marL="3657600" algn="l" defTabSz="914400" rtl="0" eaLnBrk="1" latinLnBrk="0" hangingPunct="1">
      <a:defRPr sz="2200" kern="1200">
        <a:solidFill>
          <a:schemeClr val="tx1"/>
        </a:solidFill>
        <a:latin typeface="Verdana" pitchFamily="34" charset="0"/>
        <a:ea typeface="Geneva" pitchFamily="1"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3DC"/>
    <a:srgbClr val="003468"/>
    <a:srgbClr val="00A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24" autoAdjust="0"/>
  </p:normalViewPr>
  <p:slideViewPr>
    <p:cSldViewPr snapToGrid="0">
      <p:cViewPr varScale="1">
        <p:scale>
          <a:sx n="82" d="100"/>
          <a:sy n="82" d="100"/>
        </p:scale>
        <p:origin x="143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a:spcBef>
                <a:spcPct val="0"/>
              </a:spcBef>
              <a:defRPr sz="1200">
                <a:latin typeface="Arial" charset="0"/>
              </a:defRPr>
            </a:lvl1pPr>
          </a:lstStyle>
          <a:p>
            <a:endParaRPr lang="sv-SE"/>
          </a:p>
        </p:txBody>
      </p:sp>
      <p:sp>
        <p:nvSpPr>
          <p:cNvPr id="6147"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0"/>
              </a:spcBef>
              <a:defRPr sz="1200">
                <a:latin typeface="Arial" charset="0"/>
              </a:defRPr>
            </a:lvl1pPr>
          </a:lstStyle>
          <a:p>
            <a:endParaRPr lang="sv-SE"/>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l">
              <a:spcBef>
                <a:spcPct val="0"/>
              </a:spcBef>
              <a:defRPr sz="1200">
                <a:latin typeface="Arial" charset="0"/>
              </a:defRPr>
            </a:lvl1pPr>
          </a:lstStyle>
          <a:p>
            <a:endParaRPr lang="sv-SE"/>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spcBef>
                <a:spcPct val="0"/>
              </a:spcBef>
              <a:defRPr sz="1200">
                <a:latin typeface="Arial" charset="0"/>
              </a:defRPr>
            </a:lvl1pPr>
          </a:lstStyle>
          <a:p>
            <a:fld id="{39F56C83-3508-4DF3-A02B-BBBCC8BE3867}" type="slidenum">
              <a:rPr lang="sv-SE"/>
              <a:pPr/>
              <a:t>‹#›</a:t>
            </a:fld>
            <a:endParaRPr lang="sv-SE"/>
          </a:p>
        </p:txBody>
      </p:sp>
    </p:spTree>
    <p:extLst>
      <p:ext uri="{BB962C8B-B14F-4D97-AF65-F5344CB8AC3E}">
        <p14:creationId xmlns:p14="http://schemas.microsoft.com/office/powerpoint/2010/main" val="396483658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Geneva" pitchFamily="1" charset="-128"/>
        <a:cs typeface="+mn-cs"/>
      </a:defRPr>
    </a:lvl1pPr>
    <a:lvl2pPr marL="457200" algn="l" rtl="0" fontAlgn="base">
      <a:spcBef>
        <a:spcPct val="30000"/>
      </a:spcBef>
      <a:spcAft>
        <a:spcPct val="0"/>
      </a:spcAft>
      <a:defRPr sz="1200" kern="1200">
        <a:solidFill>
          <a:schemeClr val="tx1"/>
        </a:solidFill>
        <a:latin typeface="Arial" charset="0"/>
        <a:ea typeface="Geneva" pitchFamily="1" charset="-128"/>
        <a:cs typeface="+mn-cs"/>
      </a:defRPr>
    </a:lvl2pPr>
    <a:lvl3pPr marL="914400" algn="l" rtl="0" fontAlgn="base">
      <a:spcBef>
        <a:spcPct val="30000"/>
      </a:spcBef>
      <a:spcAft>
        <a:spcPct val="0"/>
      </a:spcAft>
      <a:defRPr sz="1200" kern="1200">
        <a:solidFill>
          <a:schemeClr val="tx1"/>
        </a:solidFill>
        <a:latin typeface="Arial" charset="0"/>
        <a:ea typeface="Geneva" pitchFamily="1" charset="-128"/>
        <a:cs typeface="+mn-cs"/>
      </a:defRPr>
    </a:lvl3pPr>
    <a:lvl4pPr marL="1371600" algn="l" rtl="0" fontAlgn="base">
      <a:spcBef>
        <a:spcPct val="30000"/>
      </a:spcBef>
      <a:spcAft>
        <a:spcPct val="0"/>
      </a:spcAft>
      <a:defRPr sz="1200" kern="1200">
        <a:solidFill>
          <a:schemeClr val="tx1"/>
        </a:solidFill>
        <a:latin typeface="Arial" charset="0"/>
        <a:ea typeface="Geneva" pitchFamily="1" charset="-128"/>
        <a:cs typeface="+mn-cs"/>
      </a:defRPr>
    </a:lvl4pPr>
    <a:lvl5pPr marL="1828800" algn="l" rtl="0" fontAlgn="base">
      <a:spcBef>
        <a:spcPct val="30000"/>
      </a:spcBef>
      <a:spcAft>
        <a:spcPct val="0"/>
      </a:spcAft>
      <a:defRPr sz="1200" kern="1200">
        <a:solidFill>
          <a:schemeClr val="tx1"/>
        </a:solidFill>
        <a:latin typeface="Arial" charset="0"/>
        <a:ea typeface="Geneva"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Vit">
    <p:spTree>
      <p:nvGrpSpPr>
        <p:cNvPr id="1" name=""/>
        <p:cNvGrpSpPr/>
        <p:nvPr/>
      </p:nvGrpSpPr>
      <p:grpSpPr>
        <a:xfrm>
          <a:off x="0" y="0"/>
          <a:ext cx="0" cy="0"/>
          <a:chOff x="0" y="0"/>
          <a:chExt cx="0" cy="0"/>
        </a:xfrm>
      </p:grpSpPr>
      <p:sp>
        <p:nvSpPr>
          <p:cNvPr id="19" name="Rektangel 18">
            <a:extLst>
              <a:ext uri="{FF2B5EF4-FFF2-40B4-BE49-F238E27FC236}">
                <a16:creationId xmlns:a16="http://schemas.microsoft.com/office/drawing/2014/main" id="{54F1F192-917D-44EE-9330-50224318389F}"/>
              </a:ext>
            </a:extLst>
          </p:cNvPr>
          <p:cNvSpPr/>
          <p:nvPr userDrawn="1"/>
        </p:nvSpPr>
        <p:spPr bwMode="auto">
          <a:xfrm>
            <a:off x="0" y="0"/>
            <a:ext cx="9144000" cy="972000"/>
          </a:xfrm>
          <a:prstGeom prst="rect">
            <a:avLst/>
          </a:prstGeom>
          <a:solidFill>
            <a:srgbClr val="E9E3DC"/>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sv-SE" sz="2200" b="0" i="0" u="none" strike="noStrike" cap="none" normalizeH="0" baseline="0">
              <a:ln>
                <a:noFill/>
              </a:ln>
              <a:solidFill>
                <a:schemeClr val="tx1"/>
              </a:solidFill>
              <a:effectLst/>
              <a:latin typeface="Verdana" pitchFamily="34" charset="0"/>
              <a:ea typeface="Geneva" pitchFamily="1" charset="-128"/>
            </a:endParaRPr>
          </a:p>
        </p:txBody>
      </p:sp>
      <p:grpSp>
        <p:nvGrpSpPr>
          <p:cNvPr id="21" name="Grupp 20">
            <a:extLst>
              <a:ext uri="{FF2B5EF4-FFF2-40B4-BE49-F238E27FC236}">
                <a16:creationId xmlns:a16="http://schemas.microsoft.com/office/drawing/2014/main" id="{A5EE197A-2218-490C-B910-50D02DE869E9}"/>
              </a:ext>
            </a:extLst>
          </p:cNvPr>
          <p:cNvGrpSpPr/>
          <p:nvPr userDrawn="1"/>
        </p:nvGrpSpPr>
        <p:grpSpPr>
          <a:xfrm>
            <a:off x="8999538" y="3175"/>
            <a:ext cx="144463" cy="788988"/>
            <a:chOff x="8999538" y="3175"/>
            <a:chExt cx="144463" cy="788988"/>
          </a:xfrm>
        </p:grpSpPr>
        <p:sp>
          <p:nvSpPr>
            <p:cNvPr id="22" name="Rectangle 30">
              <a:extLst>
                <a:ext uri="{FF2B5EF4-FFF2-40B4-BE49-F238E27FC236}">
                  <a16:creationId xmlns:a16="http://schemas.microsoft.com/office/drawing/2014/main" id="{5BF1DE56-4FC2-4C94-A969-E8D1A58B6751}"/>
                </a:ext>
              </a:extLst>
            </p:cNvPr>
            <p:cNvSpPr>
              <a:spLocks noChangeAspect="1" noChangeArrowheads="1"/>
            </p:cNvSpPr>
            <p:nvPr userDrawn="1"/>
          </p:nvSpPr>
          <p:spPr bwMode="auto">
            <a:xfrm>
              <a:off x="8999538" y="3175"/>
              <a:ext cx="144463" cy="144463"/>
            </a:xfrm>
            <a:prstGeom prst="rect">
              <a:avLst/>
            </a:prstGeom>
            <a:solidFill>
              <a:schemeClr val="accent2"/>
            </a:solidFill>
            <a:ln>
              <a:noFill/>
            </a:ln>
            <a:effectLst/>
          </p:spPr>
          <p:txBody>
            <a:bodyPr anchor="ctr">
              <a:spAutoFit/>
            </a:bodyPr>
            <a:lstStyle/>
            <a:p>
              <a:endParaRPr lang="sv-SE"/>
            </a:p>
          </p:txBody>
        </p:sp>
        <p:sp>
          <p:nvSpPr>
            <p:cNvPr id="23" name="Rectangle 31">
              <a:extLst>
                <a:ext uri="{FF2B5EF4-FFF2-40B4-BE49-F238E27FC236}">
                  <a16:creationId xmlns:a16="http://schemas.microsoft.com/office/drawing/2014/main" id="{34485709-C896-4731-9C30-270E246602C4}"/>
                </a:ext>
              </a:extLst>
            </p:cNvPr>
            <p:cNvSpPr>
              <a:spLocks noChangeAspect="1" noChangeArrowheads="1"/>
            </p:cNvSpPr>
            <p:nvPr userDrawn="1"/>
          </p:nvSpPr>
          <p:spPr bwMode="auto">
            <a:xfrm>
              <a:off x="8999538" y="222250"/>
              <a:ext cx="144463" cy="144463"/>
            </a:xfrm>
            <a:prstGeom prst="rect">
              <a:avLst/>
            </a:prstGeom>
            <a:solidFill>
              <a:schemeClr val="accent2"/>
            </a:solidFill>
            <a:ln>
              <a:noFill/>
            </a:ln>
            <a:effectLst/>
          </p:spPr>
          <p:txBody>
            <a:bodyPr anchor="ctr">
              <a:spAutoFit/>
            </a:bodyPr>
            <a:lstStyle/>
            <a:p>
              <a:endParaRPr lang="sv-SE"/>
            </a:p>
          </p:txBody>
        </p:sp>
        <p:sp>
          <p:nvSpPr>
            <p:cNvPr id="24" name="Rectangle 32">
              <a:extLst>
                <a:ext uri="{FF2B5EF4-FFF2-40B4-BE49-F238E27FC236}">
                  <a16:creationId xmlns:a16="http://schemas.microsoft.com/office/drawing/2014/main" id="{AEC58057-F316-49ED-81A9-D948AF099990}"/>
                </a:ext>
              </a:extLst>
            </p:cNvPr>
            <p:cNvSpPr>
              <a:spLocks noChangeAspect="1" noChangeArrowheads="1"/>
            </p:cNvSpPr>
            <p:nvPr userDrawn="1"/>
          </p:nvSpPr>
          <p:spPr bwMode="auto">
            <a:xfrm>
              <a:off x="8999538" y="434975"/>
              <a:ext cx="144463" cy="144463"/>
            </a:xfrm>
            <a:prstGeom prst="rect">
              <a:avLst/>
            </a:prstGeom>
            <a:solidFill>
              <a:schemeClr val="accent1"/>
            </a:solidFill>
            <a:ln>
              <a:noFill/>
            </a:ln>
            <a:effectLst/>
          </p:spPr>
          <p:txBody>
            <a:bodyPr anchor="ctr">
              <a:spAutoFit/>
            </a:bodyPr>
            <a:lstStyle/>
            <a:p>
              <a:endParaRPr lang="sv-SE"/>
            </a:p>
          </p:txBody>
        </p:sp>
        <p:sp>
          <p:nvSpPr>
            <p:cNvPr id="25" name="Rectangle 33">
              <a:extLst>
                <a:ext uri="{FF2B5EF4-FFF2-40B4-BE49-F238E27FC236}">
                  <a16:creationId xmlns:a16="http://schemas.microsoft.com/office/drawing/2014/main" id="{911914C6-C46E-436E-9A4C-E9EC2C6CB4FE}"/>
                </a:ext>
              </a:extLst>
            </p:cNvPr>
            <p:cNvSpPr>
              <a:spLocks noChangeAspect="1" noChangeArrowheads="1"/>
            </p:cNvSpPr>
            <p:nvPr userDrawn="1"/>
          </p:nvSpPr>
          <p:spPr bwMode="auto">
            <a:xfrm>
              <a:off x="8999538" y="647700"/>
              <a:ext cx="144463" cy="144463"/>
            </a:xfrm>
            <a:prstGeom prst="rect">
              <a:avLst/>
            </a:prstGeom>
            <a:solidFill>
              <a:schemeClr val="accent2"/>
            </a:solidFill>
            <a:ln>
              <a:noFill/>
            </a:ln>
            <a:effectLst/>
          </p:spPr>
          <p:txBody>
            <a:bodyPr anchor="ctr">
              <a:spAutoFit/>
            </a:bodyPr>
            <a:lstStyle/>
            <a:p>
              <a:endParaRPr lang="sv-SE"/>
            </a:p>
          </p:txBody>
        </p:sp>
      </p:grpSp>
      <p:sp>
        <p:nvSpPr>
          <p:cNvPr id="13315" name="Rectangle 3"/>
          <p:cNvSpPr>
            <a:spLocks noGrp="1" noChangeArrowheads="1"/>
          </p:cNvSpPr>
          <p:nvPr>
            <p:ph type="ctrTitle"/>
          </p:nvPr>
        </p:nvSpPr>
        <p:spPr>
          <a:xfrm>
            <a:off x="685800" y="2130427"/>
            <a:ext cx="7772400" cy="1470025"/>
          </a:xfrm>
        </p:spPr>
        <p:txBody>
          <a:bodyPr/>
          <a:lstStyle>
            <a:lvl1pPr algn="ctr">
              <a:defRPr/>
            </a:lvl1pPr>
          </a:lstStyle>
          <a:p>
            <a:pPr lvl="0"/>
            <a:r>
              <a:rPr lang="sv-SE" noProof="0"/>
              <a:t>Klicka här för att ändra mall för rubrikformat</a:t>
            </a:r>
            <a:endParaRPr lang="sv-SE" noProof="0" dirty="0"/>
          </a:p>
        </p:txBody>
      </p:sp>
      <p:sp>
        <p:nvSpPr>
          <p:cNvPr id="13316" name="Rectangle 4"/>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sv-SE" noProof="0"/>
              <a:t>Klicka här för att ändra mall för underrubrikformat</a:t>
            </a:r>
            <a:endParaRPr lang="sv-SE" noProof="0" dirty="0"/>
          </a:p>
        </p:txBody>
      </p:sp>
      <p:sp>
        <p:nvSpPr>
          <p:cNvPr id="29" name="Platshållare för bildnummer 5">
            <a:extLst>
              <a:ext uri="{FF2B5EF4-FFF2-40B4-BE49-F238E27FC236}">
                <a16:creationId xmlns:a16="http://schemas.microsoft.com/office/drawing/2014/main" id="{73C579A8-D7C2-885B-4221-C80E961B5C1C}"/>
              </a:ext>
            </a:extLst>
          </p:cNvPr>
          <p:cNvSpPr>
            <a:spLocks noGrp="1"/>
          </p:cNvSpPr>
          <p:nvPr>
            <p:ph type="sldNum" sz="quarter" idx="12"/>
          </p:nvPr>
        </p:nvSpPr>
        <p:spPr>
          <a:xfrm>
            <a:off x="6400801" y="446333"/>
            <a:ext cx="2519363" cy="130175"/>
          </a:xfrm>
        </p:spPr>
        <p:txBody>
          <a:bodyPr/>
          <a:lstStyle>
            <a:lvl1pPr>
              <a:defRPr/>
            </a:lvl1pPr>
          </a:lstStyle>
          <a:p>
            <a:fld id="{DDBEBB44-B4B5-45AD-87A9-3B8A569A17F0}" type="slidenum">
              <a:rPr lang="sv-SE"/>
              <a:pPr/>
              <a:t>‹#›</a:t>
            </a:fld>
            <a:endParaRPr lang="sv-SE"/>
          </a:p>
        </p:txBody>
      </p:sp>
      <p:pic>
        <p:nvPicPr>
          <p:cNvPr id="2" name="Bild 19">
            <a:extLst>
              <a:ext uri="{FF2B5EF4-FFF2-40B4-BE49-F238E27FC236}">
                <a16:creationId xmlns:a16="http://schemas.microsoft.com/office/drawing/2014/main" id="{A857C291-00FE-6AF2-0A00-506465C0861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32643" y="265845"/>
            <a:ext cx="5758898" cy="431769"/>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bildnummer 5"/>
          <p:cNvSpPr>
            <a:spLocks noGrp="1"/>
          </p:cNvSpPr>
          <p:nvPr>
            <p:ph type="sldNum" sz="quarter" idx="12"/>
          </p:nvPr>
        </p:nvSpPr>
        <p:spPr/>
        <p:txBody>
          <a:bodyPr/>
          <a:lstStyle>
            <a:lvl1pPr>
              <a:defRPr/>
            </a:lvl1pPr>
          </a:lstStyle>
          <a:p>
            <a:fld id="{DDBEBB44-B4B5-45AD-87A9-3B8A569A17F0}" type="slidenum">
              <a:rPr lang="sv-SE"/>
              <a:pPr/>
              <a:t>‹#›</a:t>
            </a:fld>
            <a:endParaRPr lang="sv-SE"/>
          </a:p>
        </p:txBody>
      </p:sp>
    </p:spTree>
    <p:extLst>
      <p:ext uri="{BB962C8B-B14F-4D97-AF65-F5344CB8AC3E}">
        <p14:creationId xmlns:p14="http://schemas.microsoft.com/office/powerpoint/2010/main" val="412475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Rubrik och innehåll brö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3" name="Platshållare för innehåll 2"/>
          <p:cNvSpPr>
            <a:spLocks noGrp="1"/>
          </p:cNvSpPr>
          <p:nvPr>
            <p:ph idx="1" hasCustomPrompt="1"/>
          </p:nvPr>
        </p:nvSpPr>
        <p:spPr/>
        <p:txBody>
          <a:bodyPr/>
          <a:lstStyle>
            <a:lvl1pPr marL="0" indent="0">
              <a:buNone/>
              <a:defRPr/>
            </a:lvl1pPr>
          </a:lstStyle>
          <a:p>
            <a:pPr lvl="0"/>
            <a:r>
              <a:rPr lang="sv-SE" dirty="0"/>
              <a:t>Klicka här för att ändra format på bakgrundstexten</a:t>
            </a:r>
          </a:p>
        </p:txBody>
      </p:sp>
      <p:sp>
        <p:nvSpPr>
          <p:cNvPr id="6" name="Platshållare för bildnummer 5"/>
          <p:cNvSpPr>
            <a:spLocks noGrp="1"/>
          </p:cNvSpPr>
          <p:nvPr>
            <p:ph type="sldNum" sz="quarter" idx="12"/>
          </p:nvPr>
        </p:nvSpPr>
        <p:spPr/>
        <p:txBody>
          <a:bodyPr/>
          <a:lstStyle>
            <a:lvl1pPr>
              <a:defRPr/>
            </a:lvl1pPr>
          </a:lstStyle>
          <a:p>
            <a:fld id="{DDBEBB44-B4B5-45AD-87A9-3B8A569A17F0}" type="slidenum">
              <a:rPr lang="sv-SE"/>
              <a:pPr/>
              <a:t>‹#›</a:t>
            </a:fld>
            <a:endParaRPr lang="sv-SE"/>
          </a:p>
        </p:txBody>
      </p:sp>
    </p:spTree>
    <p:extLst>
      <p:ext uri="{BB962C8B-B14F-4D97-AF65-F5344CB8AC3E}">
        <p14:creationId xmlns:p14="http://schemas.microsoft.com/office/powerpoint/2010/main" val="2532274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Rubrik och 2 innehållsdelar punktlist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3" name="Platshållare för innehåll 2"/>
          <p:cNvSpPr>
            <a:spLocks noGrp="1"/>
          </p:cNvSpPr>
          <p:nvPr>
            <p:ph idx="1"/>
          </p:nvPr>
        </p:nvSpPr>
        <p:spPr>
          <a:xfrm>
            <a:off x="719138" y="2159000"/>
            <a:ext cx="3717988" cy="39370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6" name="Platshållare för bildnummer 5"/>
          <p:cNvSpPr>
            <a:spLocks noGrp="1"/>
          </p:cNvSpPr>
          <p:nvPr>
            <p:ph type="sldNum" sz="quarter" idx="12"/>
          </p:nvPr>
        </p:nvSpPr>
        <p:spPr/>
        <p:txBody>
          <a:bodyPr/>
          <a:lstStyle>
            <a:lvl1pPr>
              <a:defRPr/>
            </a:lvl1pPr>
          </a:lstStyle>
          <a:p>
            <a:fld id="{DDBEBB44-B4B5-45AD-87A9-3B8A569A17F0}" type="slidenum">
              <a:rPr lang="sv-SE"/>
              <a:pPr/>
              <a:t>‹#›</a:t>
            </a:fld>
            <a:endParaRPr lang="sv-SE"/>
          </a:p>
        </p:txBody>
      </p:sp>
      <p:sp>
        <p:nvSpPr>
          <p:cNvPr id="7" name="Platshållare för innehåll 2">
            <a:extLst>
              <a:ext uri="{FF2B5EF4-FFF2-40B4-BE49-F238E27FC236}">
                <a16:creationId xmlns:a16="http://schemas.microsoft.com/office/drawing/2014/main" id="{EFC4FDA7-B96F-420F-97B3-6843B108A8E4}"/>
              </a:ext>
            </a:extLst>
          </p:cNvPr>
          <p:cNvSpPr>
            <a:spLocks noGrp="1"/>
          </p:cNvSpPr>
          <p:nvPr>
            <p:ph idx="13"/>
          </p:nvPr>
        </p:nvSpPr>
        <p:spPr>
          <a:xfrm>
            <a:off x="4710495" y="2159000"/>
            <a:ext cx="3717988" cy="393700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66562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5" name="Platshållare för bildnummer 4"/>
          <p:cNvSpPr>
            <a:spLocks noGrp="1"/>
          </p:cNvSpPr>
          <p:nvPr>
            <p:ph type="sldNum" sz="quarter" idx="12"/>
          </p:nvPr>
        </p:nvSpPr>
        <p:spPr/>
        <p:txBody>
          <a:bodyPr/>
          <a:lstStyle>
            <a:lvl1pPr>
              <a:defRPr/>
            </a:lvl1pPr>
          </a:lstStyle>
          <a:p>
            <a:fld id="{76A35897-AA38-4E5A-9DD3-4A40406CD6F6}" type="slidenum">
              <a:rPr lang="sv-SE"/>
              <a:pPr/>
              <a:t>‹#›</a:t>
            </a:fld>
            <a:endParaRPr lang="sv-SE"/>
          </a:p>
        </p:txBody>
      </p:sp>
    </p:spTree>
    <p:extLst>
      <p:ext uri="{BB962C8B-B14F-4D97-AF65-F5344CB8AC3E}">
        <p14:creationId xmlns:p14="http://schemas.microsoft.com/office/powerpoint/2010/main" val="2289611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4" name="Platshållare för bildnummer 3"/>
          <p:cNvSpPr>
            <a:spLocks noGrp="1"/>
          </p:cNvSpPr>
          <p:nvPr>
            <p:ph type="sldNum" sz="quarter" idx="12"/>
          </p:nvPr>
        </p:nvSpPr>
        <p:spPr/>
        <p:txBody>
          <a:bodyPr/>
          <a:lstStyle>
            <a:lvl1pPr>
              <a:defRPr/>
            </a:lvl1pPr>
          </a:lstStyle>
          <a:p>
            <a:fld id="{288147F2-D839-401F-8B8C-3CAF295340B5}" type="slidenum">
              <a:rPr lang="sv-SE"/>
              <a:pPr/>
              <a:t>‹#›</a:t>
            </a:fld>
            <a:endParaRPr lang="sv-SE"/>
          </a:p>
        </p:txBody>
      </p:sp>
    </p:spTree>
    <p:extLst>
      <p:ext uri="{BB962C8B-B14F-4D97-AF65-F5344CB8AC3E}">
        <p14:creationId xmlns:p14="http://schemas.microsoft.com/office/powerpoint/2010/main" val="2809269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26377734-D027-417D-9B38-6A99ADA49896}"/>
              </a:ext>
            </a:extLst>
          </p:cNvPr>
          <p:cNvSpPr/>
          <p:nvPr userDrawn="1"/>
        </p:nvSpPr>
        <p:spPr bwMode="auto">
          <a:xfrm>
            <a:off x="0" y="0"/>
            <a:ext cx="9144000" cy="972000"/>
          </a:xfrm>
          <a:prstGeom prst="rect">
            <a:avLst/>
          </a:prstGeom>
          <a:solidFill>
            <a:srgbClr val="E9E3DC"/>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sv-SE" sz="2200" b="0" i="0" u="none" strike="noStrike" cap="none" normalizeH="0" baseline="0">
              <a:ln>
                <a:noFill/>
              </a:ln>
              <a:solidFill>
                <a:schemeClr val="tx1"/>
              </a:solidFill>
              <a:effectLst/>
              <a:latin typeface="Verdana" pitchFamily="34" charset="0"/>
              <a:ea typeface="Geneva" pitchFamily="1" charset="-128"/>
            </a:endParaRPr>
          </a:p>
        </p:txBody>
      </p:sp>
      <p:sp>
        <p:nvSpPr>
          <p:cNvPr id="1026" name="Rectangle 2"/>
          <p:cNvSpPr>
            <a:spLocks noGrp="1" noChangeArrowheads="1"/>
          </p:cNvSpPr>
          <p:nvPr>
            <p:ph type="title"/>
          </p:nvPr>
        </p:nvSpPr>
        <p:spPr bwMode="auto">
          <a:xfrm>
            <a:off x="719139" y="1456595"/>
            <a:ext cx="7700962" cy="8366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sv-SE" dirty="0"/>
              <a:t>Klicka här för att ändra format</a:t>
            </a:r>
          </a:p>
        </p:txBody>
      </p:sp>
      <p:sp>
        <p:nvSpPr>
          <p:cNvPr id="1027" name="Rectangle 3"/>
          <p:cNvSpPr>
            <a:spLocks noGrp="1" noChangeArrowheads="1"/>
          </p:cNvSpPr>
          <p:nvPr>
            <p:ph type="body" idx="1"/>
          </p:nvPr>
        </p:nvSpPr>
        <p:spPr bwMode="auto">
          <a:xfrm>
            <a:off x="719139" y="2159000"/>
            <a:ext cx="7700962" cy="393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1030" name="Rectangle 6"/>
          <p:cNvSpPr>
            <a:spLocks noGrp="1" noChangeArrowheads="1"/>
          </p:cNvSpPr>
          <p:nvPr>
            <p:ph type="sldNum" sz="quarter" idx="4"/>
          </p:nvPr>
        </p:nvSpPr>
        <p:spPr bwMode="auto">
          <a:xfrm>
            <a:off x="6400801" y="446333"/>
            <a:ext cx="2519363" cy="130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lvl1pPr algn="r">
              <a:spcBef>
                <a:spcPct val="0"/>
              </a:spcBef>
              <a:defRPr sz="900"/>
            </a:lvl1pPr>
          </a:lstStyle>
          <a:p>
            <a:fld id="{65EAC295-B5BC-4B98-BE11-8B11DB9261CC}" type="slidenum">
              <a:rPr lang="sv-SE"/>
              <a:pPr/>
              <a:t>‹#›</a:t>
            </a:fld>
            <a:endParaRPr lang="sv-SE"/>
          </a:p>
        </p:txBody>
      </p:sp>
      <p:grpSp>
        <p:nvGrpSpPr>
          <p:cNvPr id="16" name="Grupp 15">
            <a:extLst>
              <a:ext uri="{FF2B5EF4-FFF2-40B4-BE49-F238E27FC236}">
                <a16:creationId xmlns:a16="http://schemas.microsoft.com/office/drawing/2014/main" id="{92489088-1FA7-43DD-AC2E-192A613A9A23}"/>
              </a:ext>
            </a:extLst>
          </p:cNvPr>
          <p:cNvGrpSpPr/>
          <p:nvPr userDrawn="1"/>
        </p:nvGrpSpPr>
        <p:grpSpPr>
          <a:xfrm>
            <a:off x="8999538" y="3175"/>
            <a:ext cx="144463" cy="788988"/>
            <a:chOff x="8999538" y="3175"/>
            <a:chExt cx="144463" cy="788988"/>
          </a:xfrm>
        </p:grpSpPr>
        <p:sp>
          <p:nvSpPr>
            <p:cNvPr id="17" name="Rectangle 30">
              <a:extLst>
                <a:ext uri="{FF2B5EF4-FFF2-40B4-BE49-F238E27FC236}">
                  <a16:creationId xmlns:a16="http://schemas.microsoft.com/office/drawing/2014/main" id="{A7A15648-6A42-4897-ABAF-4E8D40D46218}"/>
                </a:ext>
              </a:extLst>
            </p:cNvPr>
            <p:cNvSpPr>
              <a:spLocks noChangeAspect="1" noChangeArrowheads="1"/>
            </p:cNvSpPr>
            <p:nvPr userDrawn="1"/>
          </p:nvSpPr>
          <p:spPr bwMode="auto">
            <a:xfrm>
              <a:off x="8999538" y="3175"/>
              <a:ext cx="144463" cy="144463"/>
            </a:xfrm>
            <a:prstGeom prst="rect">
              <a:avLst/>
            </a:prstGeom>
            <a:solidFill>
              <a:schemeClr val="accent2"/>
            </a:solidFill>
            <a:ln>
              <a:noFill/>
            </a:ln>
            <a:effectLst/>
          </p:spPr>
          <p:txBody>
            <a:bodyPr anchor="ctr">
              <a:spAutoFit/>
            </a:bodyPr>
            <a:lstStyle/>
            <a:p>
              <a:endParaRPr lang="sv-SE"/>
            </a:p>
          </p:txBody>
        </p:sp>
        <p:sp>
          <p:nvSpPr>
            <p:cNvPr id="18" name="Rectangle 31">
              <a:extLst>
                <a:ext uri="{FF2B5EF4-FFF2-40B4-BE49-F238E27FC236}">
                  <a16:creationId xmlns:a16="http://schemas.microsoft.com/office/drawing/2014/main" id="{D87C648E-60C3-40BD-81D5-9E16C2E0FBC5}"/>
                </a:ext>
              </a:extLst>
            </p:cNvPr>
            <p:cNvSpPr>
              <a:spLocks noChangeAspect="1" noChangeArrowheads="1"/>
            </p:cNvSpPr>
            <p:nvPr userDrawn="1"/>
          </p:nvSpPr>
          <p:spPr bwMode="auto">
            <a:xfrm>
              <a:off x="8999538" y="222250"/>
              <a:ext cx="144463" cy="144463"/>
            </a:xfrm>
            <a:prstGeom prst="rect">
              <a:avLst/>
            </a:prstGeom>
            <a:solidFill>
              <a:schemeClr val="accent2"/>
            </a:solidFill>
            <a:ln>
              <a:noFill/>
            </a:ln>
            <a:effectLst/>
          </p:spPr>
          <p:txBody>
            <a:bodyPr anchor="ctr">
              <a:spAutoFit/>
            </a:bodyPr>
            <a:lstStyle/>
            <a:p>
              <a:endParaRPr lang="sv-SE"/>
            </a:p>
          </p:txBody>
        </p:sp>
        <p:sp>
          <p:nvSpPr>
            <p:cNvPr id="19" name="Rectangle 32">
              <a:extLst>
                <a:ext uri="{FF2B5EF4-FFF2-40B4-BE49-F238E27FC236}">
                  <a16:creationId xmlns:a16="http://schemas.microsoft.com/office/drawing/2014/main" id="{6BB8206F-75FF-4C3A-98FA-C6D5F5E0C304}"/>
                </a:ext>
              </a:extLst>
            </p:cNvPr>
            <p:cNvSpPr>
              <a:spLocks noChangeAspect="1" noChangeArrowheads="1"/>
            </p:cNvSpPr>
            <p:nvPr userDrawn="1"/>
          </p:nvSpPr>
          <p:spPr bwMode="auto">
            <a:xfrm>
              <a:off x="8999538" y="434975"/>
              <a:ext cx="144463" cy="144463"/>
            </a:xfrm>
            <a:prstGeom prst="rect">
              <a:avLst/>
            </a:prstGeom>
            <a:solidFill>
              <a:schemeClr val="accent1"/>
            </a:solidFill>
            <a:ln>
              <a:noFill/>
            </a:ln>
            <a:effectLst/>
          </p:spPr>
          <p:txBody>
            <a:bodyPr anchor="ctr">
              <a:spAutoFit/>
            </a:bodyPr>
            <a:lstStyle/>
            <a:p>
              <a:endParaRPr lang="sv-SE"/>
            </a:p>
          </p:txBody>
        </p:sp>
        <p:sp>
          <p:nvSpPr>
            <p:cNvPr id="20" name="Rectangle 33">
              <a:extLst>
                <a:ext uri="{FF2B5EF4-FFF2-40B4-BE49-F238E27FC236}">
                  <a16:creationId xmlns:a16="http://schemas.microsoft.com/office/drawing/2014/main" id="{105FD4D1-BBCE-438E-B4FB-7D9D37E5A0E9}"/>
                </a:ext>
              </a:extLst>
            </p:cNvPr>
            <p:cNvSpPr>
              <a:spLocks noChangeAspect="1" noChangeArrowheads="1"/>
            </p:cNvSpPr>
            <p:nvPr userDrawn="1"/>
          </p:nvSpPr>
          <p:spPr bwMode="auto">
            <a:xfrm>
              <a:off x="8999538" y="647700"/>
              <a:ext cx="144463" cy="144463"/>
            </a:xfrm>
            <a:prstGeom prst="rect">
              <a:avLst/>
            </a:prstGeom>
            <a:solidFill>
              <a:schemeClr val="accent2"/>
            </a:solidFill>
            <a:ln>
              <a:noFill/>
            </a:ln>
            <a:effectLst/>
          </p:spPr>
          <p:txBody>
            <a:bodyPr anchor="ctr">
              <a:spAutoFit/>
            </a:bodyPr>
            <a:lstStyle/>
            <a:p>
              <a:endParaRPr lang="sv-SE"/>
            </a:p>
          </p:txBody>
        </p:sp>
      </p:grpSp>
      <p:pic>
        <p:nvPicPr>
          <p:cNvPr id="3" name="Bild 19">
            <a:extLst>
              <a:ext uri="{FF2B5EF4-FFF2-40B4-BE49-F238E27FC236}">
                <a16:creationId xmlns:a16="http://schemas.microsoft.com/office/drawing/2014/main" id="{6398407E-988B-89B3-4098-90BCFC38CF38}"/>
              </a:ext>
            </a:extLst>
          </p:cNvPr>
          <p:cNvPicPr>
            <a:picLocks noChangeAspect="1"/>
          </p:cNvPicPr>
          <p:nvPr userDrawn="1"/>
        </p:nvPicPr>
        <p:blipFill>
          <a:blip r:embed="rId8" cstate="print">
            <a:extLst>
              <a:ext uri="{28A0092B-C50C-407E-A947-70E740481C1C}">
                <a14:useLocalDpi xmlns:a14="http://schemas.microsoft.com/office/drawing/2010/main" val="0"/>
              </a:ext>
            </a:extLst>
          </a:blip>
          <a:srcRect/>
          <a:stretch/>
        </p:blipFill>
        <p:spPr>
          <a:xfrm>
            <a:off x="332643" y="265845"/>
            <a:ext cx="5758898" cy="43176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8" r:id="rId3"/>
    <p:sldLayoutId id="2147483657" r:id="rId4"/>
    <p:sldLayoutId id="2147483654" r:id="rId5"/>
    <p:sldLayoutId id="2147483655" r:id="rId6"/>
  </p:sldLayoutIdLst>
  <p:hf hdr="0"/>
  <p:txStyles>
    <p:title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p:titleStyle>
    <p:body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58"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www.centrumobesitas.se/for-vardgivare/viktigt-men-forsiktigt-att-prata-om-vikt/vikt-och-vagning-ett-kansligt-amne/" TargetMode="External"/><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s://www.centrumobesitas.se/for-vardgivare/viktigt-men-forsiktigt-att-prata-om-vikt/reflektion-over-att-arbeta-med-obesitas/" TargetMode="External"/><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s://www.centrumobesitas.se/for-vardgivare/viktigt-men-forsiktigt-att-prata-om-vikt/reflektion-over-att-arbeta-med-obesitas/" TargetMode="External"/><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hyperlink" Target="https://www.socialstyrelsen.se/kunskapsstod-och-regler/regler-och-riktlinjer/nationella-riktlinjer/riktlinjer-och-utvarderingar/obesitas/" TargetMode="External"/><Relationship Id="rId2" Type="http://schemas.openxmlformats.org/officeDocument/2006/relationships/hyperlink" Target="https://www.centrumobesitas.se/" TargetMode="External"/><Relationship Id="rId1" Type="http://schemas.openxmlformats.org/officeDocument/2006/relationships/slideLayout" Target="../slideLayouts/slideLayout6.xml"/><Relationship Id="rId4" Type="http://schemas.openxmlformats.org/officeDocument/2006/relationships/hyperlink" Target="https://www.hobs.se/"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www.centrumobesitas.se/for-vardgivare/viktigt-men-forsiktigt-att-prata-om-vikt/" TargetMode="External"/><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www.centrumobesitas.se/for-vardgivare/viktigt-men-forsiktigt-att-prata-om-vikt/obesitas-ar-en-kronisk-sjukdom/" TargetMode="External"/><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hyperlink" Target="https://www.centrumobesitas.se/for-vardgivare/viktigt-men-forsiktigt-att-prata-om-vikt/stigmatiserande-forestallningar/" TargetMode="External"/><Relationship Id="rId2" Type="http://schemas.openxmlformats.org/officeDocument/2006/relationships/image" Target="../media/image10.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9D81920C-6CEF-447C-8B21-0A1FB158109D}"/>
              </a:ext>
            </a:extLst>
          </p:cNvPr>
          <p:cNvSpPr>
            <a:spLocks noGrp="1"/>
          </p:cNvSpPr>
          <p:nvPr>
            <p:ph type="sldNum" sz="quarter" idx="12"/>
          </p:nvPr>
        </p:nvSpPr>
        <p:spPr>
          <a:xfrm>
            <a:off x="6400801" y="446333"/>
            <a:ext cx="2519363" cy="130175"/>
          </a:xfrm>
        </p:spPr>
        <p:txBody>
          <a:bodyPr/>
          <a:lstStyle/>
          <a:p>
            <a:fld id="{C1A088CD-CCDE-49E5-84E6-67161CD99BDA}" type="slidenum">
              <a:rPr lang="sv-SE" smtClean="0"/>
              <a:pPr/>
              <a:t>1</a:t>
            </a:fld>
            <a:endParaRPr lang="sv-SE"/>
          </a:p>
        </p:txBody>
      </p:sp>
      <p:sp>
        <p:nvSpPr>
          <p:cNvPr id="8" name="Rubrik 1">
            <a:extLst>
              <a:ext uri="{FF2B5EF4-FFF2-40B4-BE49-F238E27FC236}">
                <a16:creationId xmlns:a16="http://schemas.microsoft.com/office/drawing/2014/main" id="{2AA90327-D589-25BB-D28C-917FE25BA4A0}"/>
              </a:ext>
            </a:extLst>
          </p:cNvPr>
          <p:cNvSpPr txBox="1">
            <a:spLocks/>
          </p:cNvSpPr>
          <p:nvPr/>
        </p:nvSpPr>
        <p:spPr bwMode="auto">
          <a:xfrm>
            <a:off x="731044" y="1433810"/>
            <a:ext cx="7700962" cy="8366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4400" b="1" kern="0"/>
              <a:t>Viktigt men försiktigt – </a:t>
            </a:r>
            <a:br>
              <a:rPr lang="sv-SE" altLang="sv-SE" sz="4400" b="1" kern="0"/>
            </a:br>
            <a:r>
              <a:rPr lang="sv-SE" altLang="sv-SE" sz="4400" b="1" kern="0"/>
              <a:t>att prata om vikt</a:t>
            </a:r>
            <a:endParaRPr lang="sv-SE" altLang="sv-SE" sz="4400" b="1" kern="0" dirty="0"/>
          </a:p>
        </p:txBody>
      </p:sp>
      <p:sp>
        <p:nvSpPr>
          <p:cNvPr id="9" name="Platshållare för innehåll 2">
            <a:extLst>
              <a:ext uri="{FF2B5EF4-FFF2-40B4-BE49-F238E27FC236}">
                <a16:creationId xmlns:a16="http://schemas.microsoft.com/office/drawing/2014/main" id="{7DD199CE-D0B3-7188-85D5-B40D84887A58}"/>
              </a:ext>
            </a:extLst>
          </p:cNvPr>
          <p:cNvSpPr txBox="1">
            <a:spLocks/>
          </p:cNvSpPr>
          <p:nvPr/>
        </p:nvSpPr>
        <p:spPr bwMode="auto">
          <a:xfrm>
            <a:off x="790036" y="3451106"/>
            <a:ext cx="4784853" cy="26252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lvl1pPr marL="0" indent="0" algn="ctr" rtl="0" eaLnBrk="1" fontAlgn="base" hangingPunct="1">
              <a:lnSpc>
                <a:spcPct val="130000"/>
              </a:lnSpc>
              <a:spcBef>
                <a:spcPts val="500"/>
              </a:spcBef>
              <a:spcAft>
                <a:spcPts val="200"/>
              </a:spcAft>
              <a:buFont typeface="Wingdings" pitchFamily="2" charset="2"/>
              <a:buNone/>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a:lnSpc>
                <a:spcPts val="3600"/>
              </a:lnSpc>
              <a:spcAft>
                <a:spcPts val="0"/>
              </a:spcAft>
              <a:defRPr/>
            </a:pPr>
            <a:r>
              <a:rPr lang="sv-SE" sz="3200" kern="0"/>
              <a:t>Samtal kring obesitas för medarbetare i hälso- och sjukvården.</a:t>
            </a:r>
            <a:endParaRPr lang="sv-SE" sz="1800" kern="0" dirty="0"/>
          </a:p>
        </p:txBody>
      </p:sp>
      <p:pic>
        <p:nvPicPr>
          <p:cNvPr id="10" name="Bildobjekt 9">
            <a:extLst>
              <a:ext uri="{FF2B5EF4-FFF2-40B4-BE49-F238E27FC236}">
                <a16:creationId xmlns:a16="http://schemas.microsoft.com/office/drawing/2014/main" id="{B7D77C35-85F9-DDC2-9D53-7E9C56C7975E}"/>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5663955" y="3075536"/>
            <a:ext cx="2905279" cy="3184937"/>
          </a:xfrm>
          <a:prstGeom prst="rect">
            <a:avLst/>
          </a:prstGeom>
        </p:spPr>
      </p:pic>
    </p:spTree>
    <p:extLst>
      <p:ext uri="{BB962C8B-B14F-4D97-AF65-F5344CB8AC3E}">
        <p14:creationId xmlns:p14="http://schemas.microsoft.com/office/powerpoint/2010/main" val="2011349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8BCA3208-3E81-1829-3FDC-E945524AEC89}"/>
              </a:ext>
            </a:extLst>
          </p:cNvPr>
          <p:cNvSpPr>
            <a:spLocks noGrp="1"/>
          </p:cNvSpPr>
          <p:nvPr>
            <p:ph type="sldNum" sz="quarter" idx="12"/>
          </p:nvPr>
        </p:nvSpPr>
        <p:spPr/>
        <p:txBody>
          <a:bodyPr/>
          <a:lstStyle/>
          <a:p>
            <a:fld id="{288147F2-D839-401F-8B8C-3CAF295340B5}" type="slidenum">
              <a:rPr lang="sv-SE" smtClean="0"/>
              <a:pPr/>
              <a:t>10</a:t>
            </a:fld>
            <a:endParaRPr lang="sv-SE"/>
          </a:p>
        </p:txBody>
      </p:sp>
      <p:sp>
        <p:nvSpPr>
          <p:cNvPr id="3" name="Platshållare för innehåll 2">
            <a:extLst>
              <a:ext uri="{FF2B5EF4-FFF2-40B4-BE49-F238E27FC236}">
                <a16:creationId xmlns:a16="http://schemas.microsoft.com/office/drawing/2014/main" id="{BC48CFF2-4523-6D77-7267-1E62A46F4B6F}"/>
              </a:ext>
            </a:extLst>
          </p:cNvPr>
          <p:cNvSpPr txBox="1">
            <a:spLocks/>
          </p:cNvSpPr>
          <p:nvPr/>
        </p:nvSpPr>
        <p:spPr>
          <a:xfrm>
            <a:off x="606680" y="1948517"/>
            <a:ext cx="7700962" cy="4127803"/>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b="1" kern="0"/>
              <a:t>Diskussion: </a:t>
            </a:r>
          </a:p>
          <a:p>
            <a:pPr>
              <a:lnSpc>
                <a:spcPct val="100000"/>
              </a:lnSpc>
              <a:spcAft>
                <a:spcPts val="0"/>
              </a:spcAft>
              <a:defRPr/>
            </a:pPr>
            <a:r>
              <a:rPr lang="sv-SE" kern="0"/>
              <a:t>Har det hänt att du utgått från att en </a:t>
            </a:r>
            <a:br>
              <a:rPr lang="sv-SE" kern="0"/>
            </a:br>
            <a:r>
              <a:rPr lang="sv-SE" kern="0"/>
              <a:t>patient med obesitas inte vet hur hen </a:t>
            </a:r>
            <a:br>
              <a:rPr lang="sv-SE" kern="0"/>
            </a:br>
            <a:r>
              <a:rPr lang="sv-SE" kern="0"/>
              <a:t>ska äta hälsosamt?</a:t>
            </a:r>
          </a:p>
          <a:p>
            <a:pPr>
              <a:lnSpc>
                <a:spcPct val="100000"/>
              </a:lnSpc>
              <a:spcAft>
                <a:spcPts val="0"/>
              </a:spcAft>
              <a:defRPr/>
            </a:pPr>
            <a:r>
              <a:rPr lang="sv-SE" kern="0"/>
              <a:t>Har du gett råd om att börja träna </a:t>
            </a:r>
            <a:br>
              <a:rPr lang="sv-SE" kern="0"/>
            </a:br>
            <a:r>
              <a:rPr lang="sv-SE" kern="0"/>
              <a:t>till en patient, utan att först fråga </a:t>
            </a:r>
            <a:br>
              <a:rPr lang="sv-SE" kern="0"/>
            </a:br>
            <a:r>
              <a:rPr lang="sv-SE" kern="0"/>
              <a:t>om hens fysiska aktivitet?</a:t>
            </a:r>
          </a:p>
          <a:p>
            <a:pPr>
              <a:lnSpc>
                <a:spcPct val="100000"/>
              </a:lnSpc>
              <a:spcAft>
                <a:spcPts val="0"/>
              </a:spcAft>
              <a:defRPr/>
            </a:pPr>
            <a:r>
              <a:rPr lang="sv-SE" kern="0"/>
              <a:t>Har du någon gång låtit bli ordinera de prover som du annars skulle ha ordinerat, för att du utgått från att de besvär patienten söker för beror på att hen har obesitas?</a:t>
            </a:r>
            <a:endParaRPr lang="sv-SE" kern="0" dirty="0"/>
          </a:p>
        </p:txBody>
      </p:sp>
      <p:pic>
        <p:nvPicPr>
          <p:cNvPr id="4" name="Bildobjekt 3">
            <a:extLst>
              <a:ext uri="{FF2B5EF4-FFF2-40B4-BE49-F238E27FC236}">
                <a16:creationId xmlns:a16="http://schemas.microsoft.com/office/drawing/2014/main" id="{B342415A-0DBE-1721-B684-0BC01D73424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950929" y="2475488"/>
            <a:ext cx="1493627" cy="1635940"/>
          </a:xfrm>
          <a:prstGeom prst="rect">
            <a:avLst/>
          </a:prstGeom>
        </p:spPr>
      </p:pic>
      <p:sp>
        <p:nvSpPr>
          <p:cNvPr id="5" name="Rubrik 1">
            <a:extLst>
              <a:ext uri="{FF2B5EF4-FFF2-40B4-BE49-F238E27FC236}">
                <a16:creationId xmlns:a16="http://schemas.microsoft.com/office/drawing/2014/main" id="{E510D813-1B69-BBFA-CD65-D87F23E4061E}"/>
              </a:ext>
            </a:extLst>
          </p:cNvPr>
          <p:cNvSpPr txBox="1">
            <a:spLocks/>
          </p:cNvSpPr>
          <p:nvPr/>
        </p:nvSpPr>
        <p:spPr>
          <a:xfrm>
            <a:off x="552911" y="1127416"/>
            <a:ext cx="8403400" cy="821101"/>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a:t>Stigmatiserande föreställningar</a:t>
            </a:r>
            <a:endParaRPr lang="sv-SE" altLang="sv-SE" sz="3600" b="1" kern="0" dirty="0"/>
          </a:p>
        </p:txBody>
      </p:sp>
    </p:spTree>
    <p:extLst>
      <p:ext uri="{BB962C8B-B14F-4D97-AF65-F5344CB8AC3E}">
        <p14:creationId xmlns:p14="http://schemas.microsoft.com/office/powerpoint/2010/main" val="31043775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BC1BD420-5D03-87E9-0073-B84EB40D6FA2}"/>
              </a:ext>
            </a:extLst>
          </p:cNvPr>
          <p:cNvSpPr>
            <a:spLocks noGrp="1"/>
          </p:cNvSpPr>
          <p:nvPr>
            <p:ph type="sldNum" sz="quarter" idx="12"/>
          </p:nvPr>
        </p:nvSpPr>
        <p:spPr/>
        <p:txBody>
          <a:bodyPr/>
          <a:lstStyle/>
          <a:p>
            <a:fld id="{288147F2-D839-401F-8B8C-3CAF295340B5}" type="slidenum">
              <a:rPr lang="sv-SE" smtClean="0"/>
              <a:pPr/>
              <a:t>11</a:t>
            </a:fld>
            <a:endParaRPr lang="sv-SE"/>
          </a:p>
        </p:txBody>
      </p:sp>
      <p:sp>
        <p:nvSpPr>
          <p:cNvPr id="3" name="Rubrik 1">
            <a:extLst>
              <a:ext uri="{FF2B5EF4-FFF2-40B4-BE49-F238E27FC236}">
                <a16:creationId xmlns:a16="http://schemas.microsoft.com/office/drawing/2014/main" id="{CAEF679D-66B9-BAA4-ABF1-8BED032F8BAB}"/>
              </a:ext>
            </a:extLst>
          </p:cNvPr>
          <p:cNvSpPr txBox="1">
            <a:spLocks/>
          </p:cNvSpPr>
          <p:nvPr/>
        </p:nvSpPr>
        <p:spPr>
          <a:xfrm>
            <a:off x="552909" y="1156912"/>
            <a:ext cx="8213720" cy="995213"/>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a:t>Vikt och vägning: </a:t>
            </a:r>
            <a:br>
              <a:rPr lang="sv-SE" altLang="sv-SE" sz="3600" b="1" kern="0"/>
            </a:br>
            <a:r>
              <a:rPr lang="sv-SE" altLang="sv-SE" sz="3600" b="1" kern="0"/>
              <a:t>ett känsligt ämne</a:t>
            </a:r>
            <a:endParaRPr lang="sv-SE" altLang="sv-SE" sz="3600" b="1" kern="0" dirty="0"/>
          </a:p>
        </p:txBody>
      </p:sp>
      <p:sp>
        <p:nvSpPr>
          <p:cNvPr id="4" name="Platshållare för innehåll 2">
            <a:extLst>
              <a:ext uri="{FF2B5EF4-FFF2-40B4-BE49-F238E27FC236}">
                <a16:creationId xmlns:a16="http://schemas.microsoft.com/office/drawing/2014/main" id="{C9A08A7C-785D-4633-5692-E22BAD09A69B}"/>
              </a:ext>
            </a:extLst>
          </p:cNvPr>
          <p:cNvSpPr txBox="1">
            <a:spLocks/>
          </p:cNvSpPr>
          <p:nvPr/>
        </p:nvSpPr>
        <p:spPr>
          <a:xfrm>
            <a:off x="606680" y="2449951"/>
            <a:ext cx="7700962" cy="3803343"/>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kern="0"/>
              <a:t>Vill du erbjuda en patient som har obesitas hjälp </a:t>
            </a:r>
            <a:br>
              <a:rPr lang="sv-SE" kern="0"/>
            </a:br>
            <a:r>
              <a:rPr lang="sv-SE" kern="0"/>
              <a:t>att gå ner i vikt? </a:t>
            </a:r>
          </a:p>
          <a:p>
            <a:pPr marL="0" indent="0">
              <a:lnSpc>
                <a:spcPct val="100000"/>
              </a:lnSpc>
              <a:spcAft>
                <a:spcPts val="0"/>
              </a:spcAft>
              <a:buFont typeface="Wingdings" pitchFamily="2" charset="2"/>
              <a:buNone/>
              <a:defRPr/>
            </a:pPr>
            <a:endParaRPr lang="sv-SE" kern="0"/>
          </a:p>
          <a:p>
            <a:pPr marL="0" indent="0">
              <a:lnSpc>
                <a:spcPct val="100000"/>
              </a:lnSpc>
              <a:spcAft>
                <a:spcPts val="0"/>
              </a:spcAft>
              <a:buFont typeface="Wingdings" pitchFamily="2" charset="2"/>
              <a:buNone/>
              <a:defRPr/>
            </a:pPr>
            <a:endParaRPr lang="sv-SE" kern="0"/>
          </a:p>
          <a:p>
            <a:pPr marL="0" indent="0">
              <a:lnSpc>
                <a:spcPct val="100000"/>
              </a:lnSpc>
              <a:spcAft>
                <a:spcPts val="0"/>
              </a:spcAft>
              <a:buFont typeface="Wingdings" pitchFamily="2" charset="2"/>
              <a:buNone/>
              <a:defRPr/>
            </a:pPr>
            <a:endParaRPr lang="sv-SE" kern="0"/>
          </a:p>
          <a:p>
            <a:pPr marL="0" indent="0">
              <a:lnSpc>
                <a:spcPct val="100000"/>
              </a:lnSpc>
              <a:spcAft>
                <a:spcPts val="0"/>
              </a:spcAft>
              <a:buFont typeface="Wingdings" pitchFamily="2" charset="2"/>
              <a:buNone/>
              <a:defRPr/>
            </a:pPr>
            <a:endParaRPr lang="sv-SE" kern="0"/>
          </a:p>
          <a:p>
            <a:pPr marL="0" indent="0">
              <a:lnSpc>
                <a:spcPct val="100000"/>
              </a:lnSpc>
              <a:spcAft>
                <a:spcPts val="0"/>
              </a:spcAft>
              <a:buFont typeface="Wingdings" pitchFamily="2" charset="2"/>
              <a:buNone/>
              <a:defRPr/>
            </a:pPr>
            <a:r>
              <a:rPr lang="sv-SE" kern="0"/>
              <a:t>		</a:t>
            </a:r>
          </a:p>
          <a:p>
            <a:pPr marL="0" indent="0">
              <a:lnSpc>
                <a:spcPct val="100000"/>
              </a:lnSpc>
              <a:spcAft>
                <a:spcPts val="0"/>
              </a:spcAft>
              <a:buFont typeface="Wingdings" pitchFamily="2" charset="2"/>
              <a:buNone/>
              <a:defRPr/>
            </a:pPr>
            <a:r>
              <a:rPr lang="sv-SE" kern="0"/>
              <a:t>Ditt ordval och hur du tar upp ämnet kan göra stor skillnad för patienten. </a:t>
            </a:r>
            <a:endParaRPr lang="sv-SE" kern="0" dirty="0"/>
          </a:p>
        </p:txBody>
      </p:sp>
      <p:pic>
        <p:nvPicPr>
          <p:cNvPr id="5" name="Bildobjekt 4">
            <a:extLst>
              <a:ext uri="{FF2B5EF4-FFF2-40B4-BE49-F238E27FC236}">
                <a16:creationId xmlns:a16="http://schemas.microsoft.com/office/drawing/2014/main" id="{E07750A7-50E4-7B5F-0ADB-05B1B4F4721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940412" y="3322861"/>
            <a:ext cx="1385747" cy="1517780"/>
          </a:xfrm>
          <a:prstGeom prst="rect">
            <a:avLst/>
          </a:prstGeom>
        </p:spPr>
      </p:pic>
      <p:sp>
        <p:nvSpPr>
          <p:cNvPr id="6" name="textruta 5">
            <a:extLst>
              <a:ext uri="{FF2B5EF4-FFF2-40B4-BE49-F238E27FC236}">
                <a16:creationId xmlns:a16="http://schemas.microsoft.com/office/drawing/2014/main" id="{6199FF25-D453-974A-D4FD-2E5113B40E03}"/>
              </a:ext>
            </a:extLst>
          </p:cNvPr>
          <p:cNvSpPr txBox="1"/>
          <p:nvPr/>
        </p:nvSpPr>
        <p:spPr>
          <a:xfrm>
            <a:off x="648932" y="6253294"/>
            <a:ext cx="7873640" cy="307777"/>
          </a:xfrm>
          <a:prstGeom prst="rect">
            <a:avLst/>
          </a:prstGeom>
          <a:noFill/>
        </p:spPr>
        <p:txBody>
          <a:bodyPr wrap="square" rtlCol="0">
            <a:spAutoFit/>
          </a:bodyPr>
          <a:lstStyle/>
          <a:p>
            <a:pPr algn="l">
              <a:spcBef>
                <a:spcPts val="0"/>
              </a:spcBef>
            </a:pPr>
            <a:r>
              <a:rPr lang="sv-SE" sz="1400" dirty="0">
                <a:hlinkClick r:id="rId3"/>
              </a:rPr>
              <a:t>Klicka här för fördjupning kring vikt och vägning </a:t>
            </a:r>
            <a:r>
              <a:rPr lang="sv-SE" sz="1400" dirty="0"/>
              <a:t>(centrumobesitas.se) </a:t>
            </a:r>
          </a:p>
        </p:txBody>
      </p:sp>
      <p:sp>
        <p:nvSpPr>
          <p:cNvPr id="7" name="textruta 6">
            <a:extLst>
              <a:ext uri="{FF2B5EF4-FFF2-40B4-BE49-F238E27FC236}">
                <a16:creationId xmlns:a16="http://schemas.microsoft.com/office/drawing/2014/main" id="{78715B8C-0F7A-4265-8EFD-03ACBE665B32}"/>
              </a:ext>
            </a:extLst>
          </p:cNvPr>
          <p:cNvSpPr txBox="1"/>
          <p:nvPr/>
        </p:nvSpPr>
        <p:spPr>
          <a:xfrm>
            <a:off x="2918256" y="3574914"/>
            <a:ext cx="4860769" cy="1107996"/>
          </a:xfrm>
          <a:prstGeom prst="rect">
            <a:avLst/>
          </a:prstGeom>
          <a:noFill/>
        </p:spPr>
        <p:txBody>
          <a:bodyPr wrap="square" rtlCol="0">
            <a:spAutoFit/>
          </a:bodyPr>
          <a:lstStyle/>
          <a:p>
            <a:pPr algn="l">
              <a:spcBef>
                <a:spcPts val="0"/>
              </a:spcBef>
            </a:pPr>
            <a:r>
              <a:rPr lang="sv-SE" dirty="0"/>
              <a:t>Eller behöver du veta exakt hur mycket en patient väger för att  kunna ordinera rätt behandling? </a:t>
            </a:r>
          </a:p>
        </p:txBody>
      </p:sp>
    </p:spTree>
    <p:extLst>
      <p:ext uri="{BB962C8B-B14F-4D97-AF65-F5344CB8AC3E}">
        <p14:creationId xmlns:p14="http://schemas.microsoft.com/office/powerpoint/2010/main" val="2145193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B5303FD9-312A-3D28-EE49-90CCF56DEF22}"/>
              </a:ext>
            </a:extLst>
          </p:cNvPr>
          <p:cNvSpPr>
            <a:spLocks noGrp="1"/>
          </p:cNvSpPr>
          <p:nvPr>
            <p:ph type="sldNum" sz="quarter" idx="12"/>
          </p:nvPr>
        </p:nvSpPr>
        <p:spPr/>
        <p:txBody>
          <a:bodyPr/>
          <a:lstStyle/>
          <a:p>
            <a:fld id="{288147F2-D839-401F-8B8C-3CAF295340B5}" type="slidenum">
              <a:rPr lang="sv-SE" smtClean="0"/>
              <a:pPr/>
              <a:t>12</a:t>
            </a:fld>
            <a:endParaRPr lang="sv-SE"/>
          </a:p>
        </p:txBody>
      </p:sp>
      <p:sp>
        <p:nvSpPr>
          <p:cNvPr id="3" name="Platshållare för innehåll 2">
            <a:extLst>
              <a:ext uri="{FF2B5EF4-FFF2-40B4-BE49-F238E27FC236}">
                <a16:creationId xmlns:a16="http://schemas.microsoft.com/office/drawing/2014/main" id="{EA319872-8F7D-654F-38BC-2427C31FDF31}"/>
              </a:ext>
            </a:extLst>
          </p:cNvPr>
          <p:cNvSpPr txBox="1">
            <a:spLocks/>
          </p:cNvSpPr>
          <p:nvPr/>
        </p:nvSpPr>
        <p:spPr>
          <a:xfrm>
            <a:off x="606680" y="2479740"/>
            <a:ext cx="7700962" cy="3685351"/>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b="1" kern="0"/>
              <a:t>Diskussion: </a:t>
            </a:r>
          </a:p>
          <a:p>
            <a:pPr>
              <a:lnSpc>
                <a:spcPct val="100000"/>
              </a:lnSpc>
              <a:spcAft>
                <a:spcPts val="0"/>
              </a:spcAft>
              <a:defRPr/>
            </a:pPr>
            <a:r>
              <a:rPr lang="sv-SE" kern="0"/>
              <a:t>Hur brukar du formulera dig när du behöver väga en patient som har obesitas? </a:t>
            </a:r>
          </a:p>
          <a:p>
            <a:pPr>
              <a:lnSpc>
                <a:spcPct val="100000"/>
              </a:lnSpc>
              <a:spcAft>
                <a:spcPts val="0"/>
              </a:spcAft>
              <a:defRPr/>
            </a:pPr>
            <a:r>
              <a:rPr lang="sv-SE" kern="0"/>
              <a:t>Har ni en eller flera personvågar som är tillförlitliga upp till 300 kg? Är de placerade så </a:t>
            </a:r>
            <a:br>
              <a:rPr lang="sv-SE" kern="0"/>
            </a:br>
            <a:r>
              <a:rPr lang="sv-SE" kern="0"/>
              <a:t>att man kan väga sig avskilt?</a:t>
            </a:r>
          </a:p>
          <a:p>
            <a:pPr>
              <a:lnSpc>
                <a:spcPct val="100000"/>
              </a:lnSpc>
              <a:spcAft>
                <a:spcPts val="0"/>
              </a:spcAft>
              <a:defRPr/>
            </a:pPr>
            <a:endParaRPr lang="sv-SE" kern="0" dirty="0"/>
          </a:p>
        </p:txBody>
      </p:sp>
      <p:pic>
        <p:nvPicPr>
          <p:cNvPr id="4" name="Bildobjekt 3">
            <a:extLst>
              <a:ext uri="{FF2B5EF4-FFF2-40B4-BE49-F238E27FC236}">
                <a16:creationId xmlns:a16="http://schemas.microsoft.com/office/drawing/2014/main" id="{DAC6CB4B-FFB0-72F9-CB76-876EF00058C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092103" y="4681907"/>
            <a:ext cx="1445217" cy="1582917"/>
          </a:xfrm>
          <a:prstGeom prst="rect">
            <a:avLst/>
          </a:prstGeom>
        </p:spPr>
      </p:pic>
      <p:sp>
        <p:nvSpPr>
          <p:cNvPr id="5" name="Rubrik 1">
            <a:extLst>
              <a:ext uri="{FF2B5EF4-FFF2-40B4-BE49-F238E27FC236}">
                <a16:creationId xmlns:a16="http://schemas.microsoft.com/office/drawing/2014/main" id="{7DD1BA8E-9AD2-9B54-BE42-95425ECF0C03}"/>
              </a:ext>
            </a:extLst>
          </p:cNvPr>
          <p:cNvSpPr txBox="1">
            <a:spLocks/>
          </p:cNvSpPr>
          <p:nvPr/>
        </p:nvSpPr>
        <p:spPr>
          <a:xfrm>
            <a:off x="552911" y="1127416"/>
            <a:ext cx="8403400" cy="836613"/>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a:t>Vikt och vägning: </a:t>
            </a:r>
            <a:br>
              <a:rPr lang="sv-SE" altLang="sv-SE" sz="3600" b="1" kern="0"/>
            </a:br>
            <a:r>
              <a:rPr lang="sv-SE" altLang="sv-SE" sz="3600" b="1" kern="0"/>
              <a:t>ett känsligt ämne</a:t>
            </a:r>
            <a:endParaRPr lang="sv-SE" altLang="sv-SE" sz="3600" b="1" kern="0" dirty="0"/>
          </a:p>
        </p:txBody>
      </p:sp>
    </p:spTree>
    <p:extLst>
      <p:ext uri="{BB962C8B-B14F-4D97-AF65-F5344CB8AC3E}">
        <p14:creationId xmlns:p14="http://schemas.microsoft.com/office/powerpoint/2010/main" val="14928756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9E3F96BF-520A-F5DA-C330-0CF7464B4631}"/>
              </a:ext>
            </a:extLst>
          </p:cNvPr>
          <p:cNvSpPr>
            <a:spLocks noGrp="1"/>
          </p:cNvSpPr>
          <p:nvPr>
            <p:ph type="sldNum" sz="quarter" idx="12"/>
          </p:nvPr>
        </p:nvSpPr>
        <p:spPr/>
        <p:txBody>
          <a:bodyPr/>
          <a:lstStyle/>
          <a:p>
            <a:fld id="{288147F2-D839-401F-8B8C-3CAF295340B5}" type="slidenum">
              <a:rPr lang="sv-SE" smtClean="0"/>
              <a:pPr/>
              <a:t>13</a:t>
            </a:fld>
            <a:endParaRPr lang="sv-SE"/>
          </a:p>
        </p:txBody>
      </p:sp>
      <p:sp>
        <p:nvSpPr>
          <p:cNvPr id="3" name="Rubrik 1">
            <a:extLst>
              <a:ext uri="{FF2B5EF4-FFF2-40B4-BE49-F238E27FC236}">
                <a16:creationId xmlns:a16="http://schemas.microsoft.com/office/drawing/2014/main" id="{3EEAD4F3-35C7-AE6D-656D-FD0D20AFF7BB}"/>
              </a:ext>
            </a:extLst>
          </p:cNvPr>
          <p:cNvSpPr txBox="1">
            <a:spLocks/>
          </p:cNvSpPr>
          <p:nvPr/>
        </p:nvSpPr>
        <p:spPr>
          <a:xfrm>
            <a:off x="552910" y="1127416"/>
            <a:ext cx="8403401" cy="836613"/>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a:t>Reflektion över att </a:t>
            </a:r>
            <a:br>
              <a:rPr lang="sv-SE" altLang="sv-SE" sz="3600" b="1" kern="0"/>
            </a:br>
            <a:r>
              <a:rPr lang="sv-SE" altLang="sv-SE" sz="3600" b="1" kern="0"/>
              <a:t>arbeta med obesitas</a:t>
            </a:r>
            <a:endParaRPr lang="sv-SE" altLang="sv-SE" sz="3600" b="1" kern="0" dirty="0"/>
          </a:p>
        </p:txBody>
      </p:sp>
      <p:sp>
        <p:nvSpPr>
          <p:cNvPr id="4" name="Platshållare för innehåll 2">
            <a:extLst>
              <a:ext uri="{FF2B5EF4-FFF2-40B4-BE49-F238E27FC236}">
                <a16:creationId xmlns:a16="http://schemas.microsoft.com/office/drawing/2014/main" id="{9EC0E899-F562-D2CF-5EB7-F0A54D5479D4}"/>
              </a:ext>
            </a:extLst>
          </p:cNvPr>
          <p:cNvSpPr txBox="1">
            <a:spLocks/>
          </p:cNvSpPr>
          <p:nvPr/>
        </p:nvSpPr>
        <p:spPr>
          <a:xfrm>
            <a:off x="591932" y="2537990"/>
            <a:ext cx="7700962" cy="3551582"/>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kern="0"/>
              <a:t>För att bli bättre på att bemöta och hjälpa era patienter som har obesitas kan ni i arbetsgruppen tillsammans reflektera över hur ni arbetar.</a:t>
            </a:r>
          </a:p>
          <a:p>
            <a:pPr marL="0" indent="0">
              <a:lnSpc>
                <a:spcPct val="100000"/>
              </a:lnSpc>
              <a:spcAft>
                <a:spcPts val="0"/>
              </a:spcAft>
              <a:buFont typeface="Wingdings" pitchFamily="2" charset="2"/>
              <a:buNone/>
              <a:defRPr/>
            </a:pPr>
            <a:endParaRPr lang="sv-SE" kern="0"/>
          </a:p>
          <a:p>
            <a:pPr marL="0" indent="0">
              <a:lnSpc>
                <a:spcPct val="100000"/>
              </a:lnSpc>
              <a:spcAft>
                <a:spcPts val="0"/>
              </a:spcAft>
              <a:buFont typeface="Wingdings" pitchFamily="2" charset="2"/>
              <a:buNone/>
              <a:defRPr/>
            </a:pPr>
            <a:r>
              <a:rPr lang="sv-SE" kern="0"/>
              <a:t>Tänk också på att utformningen av den </a:t>
            </a:r>
            <a:br>
              <a:rPr lang="sv-SE" kern="0"/>
            </a:br>
            <a:r>
              <a:rPr lang="sv-SE" kern="0"/>
              <a:t>fysiska miljön är en viktig första del </a:t>
            </a:r>
            <a:br>
              <a:rPr lang="sv-SE" kern="0"/>
            </a:br>
            <a:r>
              <a:rPr lang="sv-SE" kern="0"/>
              <a:t>i bemötandet. Det kan till exempel vara </a:t>
            </a:r>
            <a:br>
              <a:rPr lang="sv-SE" kern="0"/>
            </a:br>
            <a:r>
              <a:rPr lang="sv-SE" kern="0"/>
              <a:t>att se till att ni har blodtrycksmanschetter </a:t>
            </a:r>
            <a:br>
              <a:rPr lang="sv-SE" kern="0"/>
            </a:br>
            <a:r>
              <a:rPr lang="sv-SE" kern="0"/>
              <a:t>även i större storlek. </a:t>
            </a:r>
          </a:p>
          <a:p>
            <a:pPr marL="0" indent="0">
              <a:lnSpc>
                <a:spcPct val="100000"/>
              </a:lnSpc>
              <a:spcAft>
                <a:spcPts val="0"/>
              </a:spcAft>
              <a:buFont typeface="Wingdings" pitchFamily="2" charset="2"/>
              <a:buNone/>
              <a:defRPr/>
            </a:pPr>
            <a:endParaRPr lang="sv-SE" kern="0" dirty="0"/>
          </a:p>
        </p:txBody>
      </p:sp>
      <p:pic>
        <p:nvPicPr>
          <p:cNvPr id="5" name="Bildobjekt 4">
            <a:extLst>
              <a:ext uri="{FF2B5EF4-FFF2-40B4-BE49-F238E27FC236}">
                <a16:creationId xmlns:a16="http://schemas.microsoft.com/office/drawing/2014/main" id="{7D5D1A7A-AD7B-C3C7-CFBB-714FBE617D2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154856" y="3894505"/>
            <a:ext cx="1152786" cy="1262622"/>
          </a:xfrm>
          <a:prstGeom prst="rect">
            <a:avLst/>
          </a:prstGeom>
        </p:spPr>
      </p:pic>
      <p:sp>
        <p:nvSpPr>
          <p:cNvPr id="6" name="textruta 5">
            <a:extLst>
              <a:ext uri="{FF2B5EF4-FFF2-40B4-BE49-F238E27FC236}">
                <a16:creationId xmlns:a16="http://schemas.microsoft.com/office/drawing/2014/main" id="{54A9D475-CC6E-1CB2-CD21-F67EB4E01145}"/>
              </a:ext>
            </a:extLst>
          </p:cNvPr>
          <p:cNvSpPr txBox="1"/>
          <p:nvPr/>
        </p:nvSpPr>
        <p:spPr>
          <a:xfrm>
            <a:off x="619435" y="6223799"/>
            <a:ext cx="8524565" cy="307777"/>
          </a:xfrm>
          <a:prstGeom prst="rect">
            <a:avLst/>
          </a:prstGeom>
          <a:noFill/>
        </p:spPr>
        <p:txBody>
          <a:bodyPr wrap="square" rtlCol="0">
            <a:spAutoFit/>
          </a:bodyPr>
          <a:lstStyle/>
          <a:p>
            <a:pPr algn="l">
              <a:spcBef>
                <a:spcPts val="0"/>
              </a:spcBef>
            </a:pPr>
            <a:r>
              <a:rPr lang="sv-SE" sz="1400" dirty="0">
                <a:hlinkClick r:id="rId3"/>
              </a:rPr>
              <a:t>Klicka här för fördjupning om reflektion över att arbeta med obesitas </a:t>
            </a:r>
            <a:r>
              <a:rPr lang="sv-SE" sz="1400" dirty="0"/>
              <a:t>(centrumobesitas.se) </a:t>
            </a:r>
          </a:p>
        </p:txBody>
      </p:sp>
    </p:spTree>
    <p:extLst>
      <p:ext uri="{BB962C8B-B14F-4D97-AF65-F5344CB8AC3E}">
        <p14:creationId xmlns:p14="http://schemas.microsoft.com/office/powerpoint/2010/main" val="3875280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50AF3477-FAD2-7284-CB92-50A913214418}"/>
              </a:ext>
            </a:extLst>
          </p:cNvPr>
          <p:cNvSpPr>
            <a:spLocks noGrp="1"/>
          </p:cNvSpPr>
          <p:nvPr>
            <p:ph type="sldNum" sz="quarter" idx="12"/>
          </p:nvPr>
        </p:nvSpPr>
        <p:spPr/>
        <p:txBody>
          <a:bodyPr/>
          <a:lstStyle/>
          <a:p>
            <a:fld id="{288147F2-D839-401F-8B8C-3CAF295340B5}" type="slidenum">
              <a:rPr lang="sv-SE" smtClean="0"/>
              <a:pPr/>
              <a:t>14</a:t>
            </a:fld>
            <a:endParaRPr lang="sv-SE"/>
          </a:p>
        </p:txBody>
      </p:sp>
      <p:sp>
        <p:nvSpPr>
          <p:cNvPr id="3" name="Rubrik 1">
            <a:extLst>
              <a:ext uri="{FF2B5EF4-FFF2-40B4-BE49-F238E27FC236}">
                <a16:creationId xmlns:a16="http://schemas.microsoft.com/office/drawing/2014/main" id="{0B3DC368-D26B-E702-0434-8F5A1C606743}"/>
              </a:ext>
            </a:extLst>
          </p:cNvPr>
          <p:cNvSpPr txBox="1">
            <a:spLocks/>
          </p:cNvSpPr>
          <p:nvPr/>
        </p:nvSpPr>
        <p:spPr>
          <a:xfrm>
            <a:off x="538162" y="1097920"/>
            <a:ext cx="8458353" cy="836613"/>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a:t>Reflektion över att </a:t>
            </a:r>
            <a:br>
              <a:rPr lang="sv-SE" altLang="sv-SE" sz="3600" b="1" kern="0"/>
            </a:br>
            <a:r>
              <a:rPr lang="sv-SE" altLang="sv-SE" sz="3600" b="1" kern="0"/>
              <a:t>arbeta med obesitas</a:t>
            </a:r>
            <a:endParaRPr lang="sv-SE" altLang="sv-SE" sz="3600" b="1" kern="0" dirty="0"/>
          </a:p>
        </p:txBody>
      </p:sp>
      <p:sp>
        <p:nvSpPr>
          <p:cNvPr id="4" name="Platshållare för innehåll 2">
            <a:extLst>
              <a:ext uri="{FF2B5EF4-FFF2-40B4-BE49-F238E27FC236}">
                <a16:creationId xmlns:a16="http://schemas.microsoft.com/office/drawing/2014/main" id="{847BFFBC-ABE2-FE8A-FA5C-A8C1691FBB77}"/>
              </a:ext>
            </a:extLst>
          </p:cNvPr>
          <p:cNvSpPr txBox="1">
            <a:spLocks/>
          </p:cNvSpPr>
          <p:nvPr/>
        </p:nvSpPr>
        <p:spPr>
          <a:xfrm>
            <a:off x="562435" y="2508942"/>
            <a:ext cx="8050621" cy="3301897"/>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b="1" kern="0"/>
              <a:t>Diskussion:</a:t>
            </a:r>
          </a:p>
          <a:p>
            <a:pPr>
              <a:lnSpc>
                <a:spcPct val="100000"/>
              </a:lnSpc>
              <a:spcAft>
                <a:spcPts val="0"/>
              </a:spcAft>
              <a:defRPr/>
            </a:pPr>
            <a:r>
              <a:rPr lang="sv-SE" kern="0"/>
              <a:t>Behöver vi anpassa något i den fysiska miljön här hos oss? </a:t>
            </a:r>
          </a:p>
          <a:p>
            <a:pPr>
              <a:lnSpc>
                <a:spcPct val="100000"/>
              </a:lnSpc>
              <a:spcAft>
                <a:spcPts val="0"/>
              </a:spcAft>
              <a:defRPr/>
            </a:pPr>
            <a:r>
              <a:rPr lang="sv-SE" kern="0"/>
              <a:t>Behöver vi mer kunskap om obesitas? </a:t>
            </a:r>
          </a:p>
          <a:p>
            <a:pPr>
              <a:lnSpc>
                <a:spcPct val="100000"/>
              </a:lnSpc>
              <a:spcAft>
                <a:spcPts val="0"/>
              </a:spcAft>
              <a:defRPr/>
            </a:pPr>
            <a:r>
              <a:rPr lang="sv-SE" kern="0"/>
              <a:t>Är det något i mötet med patienter som har obesitas som känns extra jobbigt? </a:t>
            </a:r>
          </a:p>
          <a:p>
            <a:pPr>
              <a:lnSpc>
                <a:spcPct val="100000"/>
              </a:lnSpc>
              <a:spcAft>
                <a:spcPts val="0"/>
              </a:spcAft>
              <a:defRPr/>
            </a:pPr>
            <a:r>
              <a:rPr lang="sv-SE" kern="0"/>
              <a:t>Behöver vi utbildning i samtalsmetodik </a:t>
            </a:r>
            <a:br>
              <a:rPr lang="sv-SE" kern="0"/>
            </a:br>
            <a:r>
              <a:rPr lang="sv-SE" kern="0"/>
              <a:t>eller motiverande samtal? </a:t>
            </a:r>
            <a:endParaRPr lang="sv-SE" kern="0" dirty="0"/>
          </a:p>
        </p:txBody>
      </p:sp>
      <p:pic>
        <p:nvPicPr>
          <p:cNvPr id="5" name="Bildobjekt 4">
            <a:extLst>
              <a:ext uri="{FF2B5EF4-FFF2-40B4-BE49-F238E27FC236}">
                <a16:creationId xmlns:a16="http://schemas.microsoft.com/office/drawing/2014/main" id="{E118CE2C-6AAB-0B04-0710-FD2E7158584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422457" y="4631839"/>
            <a:ext cx="1326256" cy="1452622"/>
          </a:xfrm>
          <a:prstGeom prst="rect">
            <a:avLst/>
          </a:prstGeom>
        </p:spPr>
      </p:pic>
      <p:sp>
        <p:nvSpPr>
          <p:cNvPr id="6" name="textruta 5">
            <a:extLst>
              <a:ext uri="{FF2B5EF4-FFF2-40B4-BE49-F238E27FC236}">
                <a16:creationId xmlns:a16="http://schemas.microsoft.com/office/drawing/2014/main" id="{BAACCD8D-4B08-EFC3-968A-258ED234AE2F}"/>
              </a:ext>
            </a:extLst>
          </p:cNvPr>
          <p:cNvSpPr txBox="1"/>
          <p:nvPr/>
        </p:nvSpPr>
        <p:spPr>
          <a:xfrm>
            <a:off x="663679" y="6223798"/>
            <a:ext cx="8480321" cy="307777"/>
          </a:xfrm>
          <a:prstGeom prst="rect">
            <a:avLst/>
          </a:prstGeom>
          <a:noFill/>
        </p:spPr>
        <p:txBody>
          <a:bodyPr wrap="square" rtlCol="0">
            <a:spAutoFit/>
          </a:bodyPr>
          <a:lstStyle/>
          <a:p>
            <a:pPr algn="l">
              <a:spcBef>
                <a:spcPts val="0"/>
              </a:spcBef>
            </a:pPr>
            <a:r>
              <a:rPr lang="sv-SE" sz="1400" dirty="0">
                <a:hlinkClick r:id="rId3"/>
              </a:rPr>
              <a:t>Klicka här för fördjupning om reflektion över att arbeta med obesitas </a:t>
            </a:r>
            <a:r>
              <a:rPr lang="sv-SE" sz="1400" dirty="0"/>
              <a:t>(centrumobesitas.se)</a:t>
            </a:r>
          </a:p>
        </p:txBody>
      </p:sp>
    </p:spTree>
    <p:extLst>
      <p:ext uri="{BB962C8B-B14F-4D97-AF65-F5344CB8AC3E}">
        <p14:creationId xmlns:p14="http://schemas.microsoft.com/office/powerpoint/2010/main" val="2687285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A4FC988E-B84E-2D7E-3EFC-6F0F9DCE3B77}"/>
              </a:ext>
            </a:extLst>
          </p:cNvPr>
          <p:cNvSpPr>
            <a:spLocks noGrp="1"/>
          </p:cNvSpPr>
          <p:nvPr>
            <p:ph type="sldNum" sz="quarter" idx="12"/>
          </p:nvPr>
        </p:nvSpPr>
        <p:spPr/>
        <p:txBody>
          <a:bodyPr/>
          <a:lstStyle/>
          <a:p>
            <a:fld id="{288147F2-D839-401F-8B8C-3CAF295340B5}" type="slidenum">
              <a:rPr lang="sv-SE" smtClean="0"/>
              <a:pPr/>
              <a:t>15</a:t>
            </a:fld>
            <a:endParaRPr lang="sv-SE"/>
          </a:p>
        </p:txBody>
      </p:sp>
      <p:sp>
        <p:nvSpPr>
          <p:cNvPr id="3" name="Rubrik 1">
            <a:extLst>
              <a:ext uri="{FF2B5EF4-FFF2-40B4-BE49-F238E27FC236}">
                <a16:creationId xmlns:a16="http://schemas.microsoft.com/office/drawing/2014/main" id="{0FE70E2D-341F-039E-1D7F-63239B4F3EC7}"/>
              </a:ext>
            </a:extLst>
          </p:cNvPr>
          <p:cNvSpPr txBox="1">
            <a:spLocks/>
          </p:cNvSpPr>
          <p:nvPr/>
        </p:nvSpPr>
        <p:spPr>
          <a:xfrm>
            <a:off x="538163" y="1097920"/>
            <a:ext cx="7700962" cy="836613"/>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a:t>Var en positiv motvikt</a:t>
            </a:r>
            <a:endParaRPr lang="sv-SE" altLang="sv-SE" sz="3600" b="1" kern="0" dirty="0"/>
          </a:p>
        </p:txBody>
      </p:sp>
      <p:sp>
        <p:nvSpPr>
          <p:cNvPr id="4" name="Platshållare för innehåll 2">
            <a:extLst>
              <a:ext uri="{FF2B5EF4-FFF2-40B4-BE49-F238E27FC236}">
                <a16:creationId xmlns:a16="http://schemas.microsoft.com/office/drawing/2014/main" id="{1C2036BC-3CC0-D477-FA14-100855CD73E4}"/>
              </a:ext>
            </a:extLst>
          </p:cNvPr>
          <p:cNvSpPr txBox="1">
            <a:spLocks/>
          </p:cNvSpPr>
          <p:nvPr/>
        </p:nvSpPr>
        <p:spPr>
          <a:xfrm>
            <a:off x="570411" y="1931358"/>
            <a:ext cx="7700962" cy="3006930"/>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kern="0"/>
              <a:t>Med bättre förståelse går det utmärkt att ta upp även ett känsligt ämne som kroppsstorlek och vikt. Då kan du göra stor skillnad för dina patienters hälsa och livskvalité. </a:t>
            </a:r>
          </a:p>
          <a:p>
            <a:pPr marL="0" indent="0">
              <a:lnSpc>
                <a:spcPct val="100000"/>
              </a:lnSpc>
              <a:spcAft>
                <a:spcPts val="0"/>
              </a:spcAft>
              <a:buFont typeface="Wingdings" pitchFamily="2" charset="2"/>
              <a:buNone/>
              <a:defRPr/>
            </a:pPr>
            <a:endParaRPr lang="sv-SE" kern="0"/>
          </a:p>
          <a:p>
            <a:pPr marL="0" indent="0">
              <a:lnSpc>
                <a:spcPct val="100000"/>
              </a:lnSpc>
              <a:spcAft>
                <a:spcPts val="0"/>
              </a:spcAft>
              <a:buFont typeface="Wingdings" pitchFamily="2" charset="2"/>
              <a:buNone/>
              <a:defRPr/>
            </a:pPr>
            <a:r>
              <a:rPr lang="sv-SE" kern="0"/>
              <a:t>Låt mötet med dig bli en positiv erfarenhet för dina patienter med obesitas.</a:t>
            </a:r>
            <a:endParaRPr lang="sv-SE" kern="0" dirty="0"/>
          </a:p>
        </p:txBody>
      </p:sp>
      <p:pic>
        <p:nvPicPr>
          <p:cNvPr id="5" name="Bildobjekt 4">
            <a:extLst>
              <a:ext uri="{FF2B5EF4-FFF2-40B4-BE49-F238E27FC236}">
                <a16:creationId xmlns:a16="http://schemas.microsoft.com/office/drawing/2014/main" id="{09A1ABB7-C3EE-F5AD-44D7-87D438C7A0E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3793860" y="4546777"/>
            <a:ext cx="1556280" cy="1705474"/>
          </a:xfrm>
          <a:prstGeom prst="rect">
            <a:avLst/>
          </a:prstGeom>
        </p:spPr>
      </p:pic>
    </p:spTree>
    <p:extLst>
      <p:ext uri="{BB962C8B-B14F-4D97-AF65-F5344CB8AC3E}">
        <p14:creationId xmlns:p14="http://schemas.microsoft.com/office/powerpoint/2010/main" val="1095066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085BA3A5-8AEF-13FC-D56B-D71A070511D6}"/>
              </a:ext>
            </a:extLst>
          </p:cNvPr>
          <p:cNvSpPr>
            <a:spLocks noGrp="1"/>
          </p:cNvSpPr>
          <p:nvPr>
            <p:ph type="sldNum" sz="quarter" idx="12"/>
          </p:nvPr>
        </p:nvSpPr>
        <p:spPr/>
        <p:txBody>
          <a:bodyPr/>
          <a:lstStyle/>
          <a:p>
            <a:fld id="{288147F2-D839-401F-8B8C-3CAF295340B5}" type="slidenum">
              <a:rPr lang="sv-SE" smtClean="0"/>
              <a:pPr/>
              <a:t>16</a:t>
            </a:fld>
            <a:endParaRPr lang="sv-SE"/>
          </a:p>
        </p:txBody>
      </p:sp>
      <p:sp>
        <p:nvSpPr>
          <p:cNvPr id="3" name="Rubrik 1">
            <a:extLst>
              <a:ext uri="{FF2B5EF4-FFF2-40B4-BE49-F238E27FC236}">
                <a16:creationId xmlns:a16="http://schemas.microsoft.com/office/drawing/2014/main" id="{4374F03F-52FC-0CD9-34F5-737841EF8678}"/>
              </a:ext>
            </a:extLst>
          </p:cNvPr>
          <p:cNvSpPr txBox="1">
            <a:spLocks/>
          </p:cNvSpPr>
          <p:nvPr/>
        </p:nvSpPr>
        <p:spPr>
          <a:xfrm>
            <a:off x="538163" y="1097920"/>
            <a:ext cx="7700962" cy="836613"/>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a:t>Vill du veta mer?</a:t>
            </a:r>
            <a:endParaRPr lang="sv-SE" altLang="sv-SE" sz="3600" b="1" kern="0" dirty="0"/>
          </a:p>
        </p:txBody>
      </p:sp>
      <p:sp>
        <p:nvSpPr>
          <p:cNvPr id="4" name="Platshållare för innehåll 2">
            <a:extLst>
              <a:ext uri="{FF2B5EF4-FFF2-40B4-BE49-F238E27FC236}">
                <a16:creationId xmlns:a16="http://schemas.microsoft.com/office/drawing/2014/main" id="{940468DE-7972-4EE8-45F4-F5D0F1900AFC}"/>
              </a:ext>
            </a:extLst>
          </p:cNvPr>
          <p:cNvSpPr txBox="1">
            <a:spLocks/>
          </p:cNvSpPr>
          <p:nvPr/>
        </p:nvSpPr>
        <p:spPr>
          <a:xfrm>
            <a:off x="591932" y="1978013"/>
            <a:ext cx="7700962" cy="4177820"/>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a:lnSpc>
                <a:spcPct val="100000"/>
              </a:lnSpc>
              <a:spcAft>
                <a:spcPts val="0"/>
              </a:spcAft>
              <a:defRPr/>
            </a:pPr>
            <a:r>
              <a:rPr lang="sv-SE" b="1" kern="0" dirty="0"/>
              <a:t>Centrum för obesitas</a:t>
            </a:r>
            <a:r>
              <a:rPr lang="sv-SE" kern="0" dirty="0"/>
              <a:t>: </a:t>
            </a:r>
            <a:r>
              <a:rPr lang="sv-SE" kern="0" dirty="0">
                <a:solidFill>
                  <a:srgbClr val="0070C0"/>
                </a:solidFill>
                <a:hlinkClick r:id="rId2"/>
              </a:rPr>
              <a:t>centrumobesitas.se</a:t>
            </a:r>
            <a:r>
              <a:rPr lang="sv-SE" kern="0" dirty="0">
                <a:solidFill>
                  <a:srgbClr val="0070C0"/>
                </a:solidFill>
              </a:rPr>
              <a:t> </a:t>
            </a:r>
            <a:r>
              <a:rPr lang="sv-SE" kern="0" dirty="0"/>
              <a:t>under rubriken För vårdgivare. </a:t>
            </a:r>
            <a:br>
              <a:rPr lang="sv-SE" kern="0" dirty="0"/>
            </a:br>
            <a:br>
              <a:rPr lang="sv-SE" kern="0" dirty="0"/>
            </a:br>
            <a:r>
              <a:rPr lang="sv-SE" kern="0" dirty="0"/>
              <a:t>Centrum </a:t>
            </a:r>
            <a:r>
              <a:rPr lang="sv-SE" kern="0"/>
              <a:t>för obesitas </a:t>
            </a:r>
            <a:r>
              <a:rPr lang="sv-SE" kern="0" dirty="0"/>
              <a:t>erbjuder även utbildningar för dig som arbetar inom vård och omsorg.</a:t>
            </a:r>
          </a:p>
          <a:p>
            <a:pPr>
              <a:lnSpc>
                <a:spcPct val="100000"/>
              </a:lnSpc>
              <a:spcAft>
                <a:spcPts val="0"/>
              </a:spcAft>
              <a:defRPr/>
            </a:pPr>
            <a:endParaRPr lang="sv-SE" kern="0" dirty="0"/>
          </a:p>
          <a:p>
            <a:pPr>
              <a:lnSpc>
                <a:spcPct val="100000"/>
              </a:lnSpc>
              <a:spcAft>
                <a:spcPts val="0"/>
              </a:spcAft>
              <a:defRPr/>
            </a:pPr>
            <a:r>
              <a:rPr lang="sv-SE" b="1" kern="0" dirty="0"/>
              <a:t>Socialstyrelsen</a:t>
            </a:r>
            <a:r>
              <a:rPr lang="sv-SE" kern="0" dirty="0"/>
              <a:t>: </a:t>
            </a:r>
            <a:r>
              <a:rPr lang="sv-SE" kern="0" dirty="0">
                <a:solidFill>
                  <a:srgbClr val="0070C0"/>
                </a:solidFill>
                <a:hlinkClick r:id="rId3">
                  <a:extLst>
                    <a:ext uri="{A12FA001-AC4F-418D-AE19-62706E023703}">
                      <ahyp:hlinkClr xmlns:ahyp="http://schemas.microsoft.com/office/drawing/2018/hyperlinkcolor" val="tx"/>
                    </a:ext>
                  </a:extLst>
                </a:hlinkClick>
              </a:rPr>
              <a:t>Nationella riktlinjer för vård vid obesitas - socialstyrelsen.se</a:t>
            </a:r>
            <a:endParaRPr lang="sv-SE" kern="0" dirty="0">
              <a:solidFill>
                <a:srgbClr val="0070C0"/>
              </a:solidFill>
            </a:endParaRPr>
          </a:p>
          <a:p>
            <a:pPr marL="0" indent="0">
              <a:lnSpc>
                <a:spcPct val="100000"/>
              </a:lnSpc>
              <a:spcAft>
                <a:spcPts val="0"/>
              </a:spcAft>
              <a:buFont typeface="Wingdings" pitchFamily="2" charset="2"/>
              <a:buNone/>
              <a:defRPr/>
            </a:pPr>
            <a:endParaRPr lang="sv-SE" kern="0" dirty="0"/>
          </a:p>
          <a:p>
            <a:pPr>
              <a:lnSpc>
                <a:spcPct val="100000"/>
              </a:lnSpc>
              <a:spcAft>
                <a:spcPts val="0"/>
              </a:spcAft>
              <a:defRPr/>
            </a:pPr>
            <a:r>
              <a:rPr lang="sv-SE" b="1" kern="0" dirty="0"/>
              <a:t>Riksförbundet Hälsa oberoende av storlek</a:t>
            </a:r>
            <a:r>
              <a:rPr lang="sv-SE" kern="0" dirty="0"/>
              <a:t>, HOBS: </a:t>
            </a:r>
            <a:r>
              <a:rPr lang="sv-SE" kern="0" dirty="0">
                <a:solidFill>
                  <a:srgbClr val="0070C0"/>
                </a:solidFill>
                <a:hlinkClick r:id="rId4">
                  <a:extLst>
                    <a:ext uri="{A12FA001-AC4F-418D-AE19-62706E023703}">
                      <ahyp:hlinkClr xmlns:ahyp="http://schemas.microsoft.com/office/drawing/2018/hyperlinkcolor" val="tx"/>
                    </a:ext>
                  </a:extLst>
                </a:hlinkClick>
              </a:rPr>
              <a:t>hobs.se</a:t>
            </a:r>
            <a:endParaRPr lang="sv-SE" kern="0" dirty="0">
              <a:solidFill>
                <a:srgbClr val="0070C0"/>
              </a:solidFill>
            </a:endParaRPr>
          </a:p>
        </p:txBody>
      </p:sp>
      <p:sp>
        <p:nvSpPr>
          <p:cNvPr id="5" name="textruta 4">
            <a:extLst>
              <a:ext uri="{FF2B5EF4-FFF2-40B4-BE49-F238E27FC236}">
                <a16:creationId xmlns:a16="http://schemas.microsoft.com/office/drawing/2014/main" id="{E28C3899-D121-0BCC-EC3C-822E45708708}"/>
              </a:ext>
            </a:extLst>
          </p:cNvPr>
          <p:cNvSpPr txBox="1"/>
          <p:nvPr/>
        </p:nvSpPr>
        <p:spPr>
          <a:xfrm>
            <a:off x="4468759" y="6386040"/>
            <a:ext cx="4485310" cy="246221"/>
          </a:xfrm>
          <a:prstGeom prst="rect">
            <a:avLst/>
          </a:prstGeom>
          <a:noFill/>
        </p:spPr>
        <p:txBody>
          <a:bodyPr wrap="square" rtlCol="0">
            <a:spAutoFit/>
          </a:bodyPr>
          <a:lstStyle/>
          <a:p>
            <a:pPr algn="r">
              <a:spcBef>
                <a:spcPts val="0"/>
              </a:spcBef>
            </a:pPr>
            <a:r>
              <a:rPr lang="sv-SE" sz="1000" dirty="0"/>
              <a:t>Illustrationer: </a:t>
            </a:r>
            <a:r>
              <a:rPr lang="sv-SE" sz="1000" dirty="0" err="1"/>
              <a:t>AdobeStock</a:t>
            </a:r>
            <a:endParaRPr lang="sv-SE" sz="1000" dirty="0"/>
          </a:p>
        </p:txBody>
      </p:sp>
      <p:sp>
        <p:nvSpPr>
          <p:cNvPr id="6" name="textruta 5">
            <a:extLst>
              <a:ext uri="{FF2B5EF4-FFF2-40B4-BE49-F238E27FC236}">
                <a16:creationId xmlns:a16="http://schemas.microsoft.com/office/drawing/2014/main" id="{CC8073E4-CCB8-3885-89C1-8AE42683A5E4}"/>
              </a:ext>
            </a:extLst>
          </p:cNvPr>
          <p:cNvSpPr txBox="1"/>
          <p:nvPr/>
        </p:nvSpPr>
        <p:spPr>
          <a:xfrm>
            <a:off x="344130" y="6390960"/>
            <a:ext cx="4485310" cy="246221"/>
          </a:xfrm>
          <a:prstGeom prst="rect">
            <a:avLst/>
          </a:prstGeom>
          <a:noFill/>
        </p:spPr>
        <p:txBody>
          <a:bodyPr wrap="square" rtlCol="0">
            <a:spAutoFit/>
          </a:bodyPr>
          <a:lstStyle/>
          <a:p>
            <a:pPr algn="l">
              <a:spcBef>
                <a:spcPts val="0"/>
              </a:spcBef>
            </a:pPr>
            <a:r>
              <a:rPr lang="sv-SE" sz="1000" dirty="0"/>
              <a:t>© </a:t>
            </a:r>
            <a:r>
              <a:rPr lang="sv-SE" sz="1000" dirty="0" err="1"/>
              <a:t>Övervikstcentrum</a:t>
            </a:r>
            <a:r>
              <a:rPr lang="sv-SE" sz="1000" dirty="0"/>
              <a:t>, Akademiskt specialistcentrum 2022</a:t>
            </a:r>
          </a:p>
        </p:txBody>
      </p:sp>
    </p:spTree>
    <p:extLst>
      <p:ext uri="{BB962C8B-B14F-4D97-AF65-F5344CB8AC3E}">
        <p14:creationId xmlns:p14="http://schemas.microsoft.com/office/powerpoint/2010/main" val="2182106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D6A9750F-066B-AF15-3D4D-96C1863D015D}"/>
              </a:ext>
            </a:extLst>
          </p:cNvPr>
          <p:cNvSpPr>
            <a:spLocks noGrp="1"/>
          </p:cNvSpPr>
          <p:nvPr>
            <p:ph type="sldNum" sz="quarter" idx="12"/>
          </p:nvPr>
        </p:nvSpPr>
        <p:spPr/>
        <p:txBody>
          <a:bodyPr/>
          <a:lstStyle/>
          <a:p>
            <a:fld id="{288147F2-D839-401F-8B8C-3CAF295340B5}" type="slidenum">
              <a:rPr lang="sv-SE" smtClean="0"/>
              <a:pPr/>
              <a:t>17</a:t>
            </a:fld>
            <a:endParaRPr lang="sv-SE"/>
          </a:p>
        </p:txBody>
      </p:sp>
      <p:sp>
        <p:nvSpPr>
          <p:cNvPr id="3" name="Rubrik 1">
            <a:extLst>
              <a:ext uri="{FF2B5EF4-FFF2-40B4-BE49-F238E27FC236}">
                <a16:creationId xmlns:a16="http://schemas.microsoft.com/office/drawing/2014/main" id="{293271B3-1016-B2BA-7A54-85C0989447A4}"/>
              </a:ext>
            </a:extLst>
          </p:cNvPr>
          <p:cNvSpPr txBox="1">
            <a:spLocks/>
          </p:cNvSpPr>
          <p:nvPr/>
        </p:nvSpPr>
        <p:spPr>
          <a:xfrm>
            <a:off x="538163" y="1097920"/>
            <a:ext cx="7700962" cy="836613"/>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a:t>Vad tyckte du?</a:t>
            </a:r>
            <a:endParaRPr lang="sv-SE" altLang="sv-SE" sz="3600" b="1" kern="0" dirty="0"/>
          </a:p>
        </p:txBody>
      </p:sp>
      <p:sp>
        <p:nvSpPr>
          <p:cNvPr id="4" name="Platshållare för innehåll 2">
            <a:extLst>
              <a:ext uri="{FF2B5EF4-FFF2-40B4-BE49-F238E27FC236}">
                <a16:creationId xmlns:a16="http://schemas.microsoft.com/office/drawing/2014/main" id="{1F64E7D6-1421-4792-A47B-A6EC12CC1097}"/>
              </a:ext>
            </a:extLst>
          </p:cNvPr>
          <p:cNvSpPr txBox="1">
            <a:spLocks/>
          </p:cNvSpPr>
          <p:nvPr/>
        </p:nvSpPr>
        <p:spPr>
          <a:xfrm>
            <a:off x="606368" y="1726594"/>
            <a:ext cx="8035426" cy="951188"/>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sz="1600" kern="0" dirty="0"/>
              <a:t>Vi vill gärna få era synpunkter på det här materialet. Ni kan skriva ner dem här, skriva ut sidan och skicka till oss på adress Centrum för obesitas, Akademiskt specialistcentrum, </a:t>
            </a:r>
            <a:r>
              <a:rPr lang="en-US" sz="1600" kern="0" dirty="0"/>
              <a:t>Box 6357, 102 35 Stockholm. </a:t>
            </a:r>
            <a:br>
              <a:rPr lang="en-US" sz="1600" kern="0" dirty="0"/>
            </a:br>
            <a:r>
              <a:rPr lang="en-US" sz="1600" kern="0" dirty="0" err="1"/>
              <a:t>Vill</a:t>
            </a:r>
            <a:r>
              <a:rPr lang="en-US" sz="1600" kern="0" dirty="0"/>
              <a:t> </a:t>
            </a:r>
            <a:r>
              <a:rPr lang="en-US" sz="1600" kern="0" dirty="0" err="1"/>
              <a:t>ni</a:t>
            </a:r>
            <a:r>
              <a:rPr lang="en-US" sz="1600" kern="0" dirty="0"/>
              <a:t> ha </a:t>
            </a:r>
            <a:r>
              <a:rPr lang="en-US" sz="1600" kern="0" dirty="0" err="1"/>
              <a:t>svar</a:t>
            </a:r>
            <a:r>
              <a:rPr lang="en-US" sz="1600" kern="0" dirty="0"/>
              <a:t> </a:t>
            </a:r>
            <a:r>
              <a:rPr lang="en-US" sz="1600" kern="0" dirty="0" err="1"/>
              <a:t>från</a:t>
            </a:r>
            <a:r>
              <a:rPr lang="en-US" sz="1600" kern="0" dirty="0"/>
              <a:t> </a:t>
            </a:r>
            <a:r>
              <a:rPr lang="en-US" sz="1600" kern="0" dirty="0" err="1"/>
              <a:t>oss</a:t>
            </a:r>
            <a:r>
              <a:rPr lang="en-US" sz="1600" kern="0" dirty="0"/>
              <a:t> </a:t>
            </a:r>
            <a:r>
              <a:rPr lang="en-US" sz="1600" kern="0" dirty="0" err="1"/>
              <a:t>så</a:t>
            </a:r>
            <a:r>
              <a:rPr lang="en-US" sz="1600" kern="0" dirty="0"/>
              <a:t> </a:t>
            </a:r>
            <a:r>
              <a:rPr lang="en-US" sz="1600" kern="0" dirty="0" err="1"/>
              <a:t>skriv</a:t>
            </a:r>
            <a:r>
              <a:rPr lang="en-US" sz="1600" kern="0" dirty="0"/>
              <a:t> </a:t>
            </a:r>
            <a:r>
              <a:rPr lang="en-US" sz="1600" kern="0" dirty="0" err="1"/>
              <a:t>även</a:t>
            </a:r>
            <a:r>
              <a:rPr lang="en-US" sz="1600" kern="0" dirty="0"/>
              <a:t> era </a:t>
            </a:r>
            <a:r>
              <a:rPr lang="en-US" sz="1600" kern="0" dirty="0" err="1"/>
              <a:t>kontaktuppgifter</a:t>
            </a:r>
            <a:endParaRPr lang="sv-SE" sz="1600" kern="0" dirty="0"/>
          </a:p>
        </p:txBody>
      </p:sp>
      <p:sp>
        <p:nvSpPr>
          <p:cNvPr id="5" name="textruta 4">
            <a:extLst>
              <a:ext uri="{FF2B5EF4-FFF2-40B4-BE49-F238E27FC236}">
                <a16:creationId xmlns:a16="http://schemas.microsoft.com/office/drawing/2014/main" id="{00E76472-BC3B-F780-2DE4-06AD163CEDED}"/>
              </a:ext>
            </a:extLst>
          </p:cNvPr>
          <p:cNvSpPr txBox="1"/>
          <p:nvPr/>
        </p:nvSpPr>
        <p:spPr>
          <a:xfrm>
            <a:off x="291550" y="2825262"/>
            <a:ext cx="4213621" cy="3970318"/>
          </a:xfrm>
          <a:prstGeom prst="rect">
            <a:avLst/>
          </a:prstGeom>
          <a:noFill/>
          <a:ln>
            <a:solidFill>
              <a:schemeClr val="accent1"/>
            </a:solidFill>
          </a:ln>
        </p:spPr>
        <p:txBody>
          <a:bodyPr wrap="square" rtlCol="0">
            <a:spAutoFit/>
          </a:bodyPr>
          <a:lstStyle/>
          <a:p>
            <a:pPr algn="l">
              <a:spcBef>
                <a:spcPts val="0"/>
              </a:spcBef>
            </a:pPr>
            <a:r>
              <a:rPr lang="sv-SE" sz="1400" b="1" dirty="0"/>
              <a:t>Det här tycker vi var bra:</a:t>
            </a:r>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p:txBody>
      </p:sp>
      <p:sp>
        <p:nvSpPr>
          <p:cNvPr id="6" name="textruta 5">
            <a:extLst>
              <a:ext uri="{FF2B5EF4-FFF2-40B4-BE49-F238E27FC236}">
                <a16:creationId xmlns:a16="http://schemas.microsoft.com/office/drawing/2014/main" id="{5BEEA6A1-36EA-6181-EF82-8F46BF47891F}"/>
              </a:ext>
            </a:extLst>
          </p:cNvPr>
          <p:cNvSpPr txBox="1"/>
          <p:nvPr/>
        </p:nvSpPr>
        <p:spPr>
          <a:xfrm>
            <a:off x="4638829" y="2825262"/>
            <a:ext cx="4266633" cy="3970318"/>
          </a:xfrm>
          <a:prstGeom prst="rect">
            <a:avLst/>
          </a:prstGeom>
          <a:noFill/>
          <a:ln>
            <a:solidFill>
              <a:schemeClr val="accent1"/>
            </a:solidFill>
          </a:ln>
        </p:spPr>
        <p:txBody>
          <a:bodyPr wrap="square" rtlCol="0">
            <a:spAutoFit/>
          </a:bodyPr>
          <a:lstStyle/>
          <a:p>
            <a:pPr algn="l">
              <a:spcBef>
                <a:spcPts val="0"/>
              </a:spcBef>
            </a:pPr>
            <a:r>
              <a:rPr lang="sv-SE" sz="1400" b="1" dirty="0"/>
              <a:t>Det här tycker vi att ni kan förbättra:</a:t>
            </a:r>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a:p>
            <a:pPr algn="l">
              <a:spcBef>
                <a:spcPts val="0"/>
              </a:spcBef>
            </a:pPr>
            <a:endParaRPr lang="sv-SE" sz="1400" b="1" dirty="0"/>
          </a:p>
        </p:txBody>
      </p:sp>
    </p:spTree>
    <p:extLst>
      <p:ext uri="{BB962C8B-B14F-4D97-AF65-F5344CB8AC3E}">
        <p14:creationId xmlns:p14="http://schemas.microsoft.com/office/powerpoint/2010/main" val="3987138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93A1785-4263-48C6-A19B-3FBC12A1504A}"/>
              </a:ext>
            </a:extLst>
          </p:cNvPr>
          <p:cNvSpPr>
            <a:spLocks noGrp="1"/>
          </p:cNvSpPr>
          <p:nvPr>
            <p:ph type="sldNum" sz="quarter" idx="12"/>
          </p:nvPr>
        </p:nvSpPr>
        <p:spPr/>
        <p:txBody>
          <a:bodyPr/>
          <a:lstStyle/>
          <a:p>
            <a:fld id="{DDBEBB44-B4B5-45AD-87A9-3B8A569A17F0}" type="slidenum">
              <a:rPr lang="sv-SE" smtClean="0"/>
              <a:pPr/>
              <a:t>2</a:t>
            </a:fld>
            <a:endParaRPr lang="sv-SE"/>
          </a:p>
        </p:txBody>
      </p:sp>
      <p:sp>
        <p:nvSpPr>
          <p:cNvPr id="2" name="Rubrik 1">
            <a:extLst>
              <a:ext uri="{FF2B5EF4-FFF2-40B4-BE49-F238E27FC236}">
                <a16:creationId xmlns:a16="http://schemas.microsoft.com/office/drawing/2014/main" id="{6007051F-46CD-5764-94BF-C535AE5E442A}"/>
              </a:ext>
            </a:extLst>
          </p:cNvPr>
          <p:cNvSpPr>
            <a:spLocks noGrp="1"/>
          </p:cNvSpPr>
          <p:nvPr>
            <p:ph type="title"/>
          </p:nvPr>
        </p:nvSpPr>
        <p:spPr>
          <a:xfrm>
            <a:off x="582407" y="1171660"/>
            <a:ext cx="8251876" cy="836613"/>
          </a:xfrm>
          <a:noFill/>
        </p:spPr>
        <p:txBody>
          <a:bodyPr vert="horz" wrap="square" lIns="91440" tIns="45720" rIns="91440" bIns="45720" numCol="1" anchor="t" anchorCtr="0" compatLnSpc="1">
            <a:prstTxWarp prst="textNoShape">
              <a:avLst/>
            </a:prstTxWarp>
          </a:bodyPr>
          <a:lstStyle/>
          <a:p>
            <a:r>
              <a:rPr lang="sv-SE" altLang="sv-SE" sz="3600" b="1" dirty="0"/>
              <a:t>Dåliga erfarenheter</a:t>
            </a:r>
          </a:p>
        </p:txBody>
      </p:sp>
      <p:sp>
        <p:nvSpPr>
          <p:cNvPr id="3" name="Platshållare för innehåll 2">
            <a:extLst>
              <a:ext uri="{FF2B5EF4-FFF2-40B4-BE49-F238E27FC236}">
                <a16:creationId xmlns:a16="http://schemas.microsoft.com/office/drawing/2014/main" id="{7B25521F-03C6-10A2-CC5B-32B1483FA4C8}"/>
              </a:ext>
            </a:extLst>
          </p:cNvPr>
          <p:cNvSpPr>
            <a:spLocks noGrp="1"/>
          </p:cNvSpPr>
          <p:nvPr>
            <p:ph idx="1"/>
          </p:nvPr>
        </p:nvSpPr>
        <p:spPr>
          <a:xfrm>
            <a:off x="597154" y="1940269"/>
            <a:ext cx="7856199" cy="3738486"/>
          </a:xfrm>
        </p:spPr>
        <p:txBody>
          <a:bodyPr/>
          <a:lstStyle/>
          <a:p>
            <a:pPr marL="0" indent="0">
              <a:lnSpc>
                <a:spcPct val="100000"/>
              </a:lnSpc>
              <a:spcAft>
                <a:spcPts val="0"/>
              </a:spcAft>
              <a:buNone/>
              <a:defRPr/>
            </a:pPr>
            <a:r>
              <a:rPr lang="sv-SE" dirty="0"/>
              <a:t>Många som lever med obesitas (tidigare kallad fetma) har mött fördomar och stigmatiserande åsikter i sin kontakt med hälso- och sjukvården. </a:t>
            </a:r>
            <a:br>
              <a:rPr lang="sv-SE" dirty="0"/>
            </a:br>
            <a:br>
              <a:rPr lang="sv-SE" dirty="0"/>
            </a:br>
            <a:r>
              <a:rPr lang="sv-SE" dirty="0"/>
              <a:t>Det gör att många drar sig för att söka vård, av rädsla för att bli illa bemötta.</a:t>
            </a:r>
            <a:br>
              <a:rPr lang="sv-SE" dirty="0"/>
            </a:br>
            <a:endParaRPr lang="sv-SE" dirty="0"/>
          </a:p>
          <a:p>
            <a:pPr marL="0" indent="0">
              <a:lnSpc>
                <a:spcPct val="100000"/>
              </a:lnSpc>
              <a:buNone/>
              <a:defRPr/>
            </a:pPr>
            <a:r>
              <a:rPr lang="sv-SE" dirty="0"/>
              <a:t>Du kan utgå från att din patient med obesitas har erfarenheter av att ha blivit diskriminerad eller stigmatiserad på grund av sin kroppsstorlek.</a:t>
            </a:r>
          </a:p>
        </p:txBody>
      </p:sp>
      <p:sp>
        <p:nvSpPr>
          <p:cNvPr id="4" name="textruta 3">
            <a:extLst>
              <a:ext uri="{FF2B5EF4-FFF2-40B4-BE49-F238E27FC236}">
                <a16:creationId xmlns:a16="http://schemas.microsoft.com/office/drawing/2014/main" id="{046F0B87-3E6A-E358-CD69-91002360B182}"/>
              </a:ext>
            </a:extLst>
          </p:cNvPr>
          <p:cNvSpPr txBox="1"/>
          <p:nvPr/>
        </p:nvSpPr>
        <p:spPr>
          <a:xfrm>
            <a:off x="2023814" y="5677923"/>
            <a:ext cx="5883965" cy="769441"/>
          </a:xfrm>
          <a:prstGeom prst="rect">
            <a:avLst/>
          </a:prstGeom>
          <a:noFill/>
        </p:spPr>
        <p:txBody>
          <a:bodyPr wrap="square" rtlCol="0">
            <a:spAutoFit/>
          </a:bodyPr>
          <a:lstStyle/>
          <a:p>
            <a:pPr algn="l">
              <a:spcBef>
                <a:spcPts val="0"/>
              </a:spcBef>
            </a:pPr>
            <a:r>
              <a:rPr lang="sv-SE" dirty="0"/>
              <a:t>Vad tänker du när du möter en </a:t>
            </a:r>
            <a:br>
              <a:rPr lang="sv-SE" dirty="0"/>
            </a:br>
            <a:r>
              <a:rPr lang="sv-SE" dirty="0"/>
              <a:t>patient som har obesitas?</a:t>
            </a:r>
          </a:p>
        </p:txBody>
      </p:sp>
      <p:pic>
        <p:nvPicPr>
          <p:cNvPr id="7" name="Bildobjekt 6">
            <a:extLst>
              <a:ext uri="{FF2B5EF4-FFF2-40B4-BE49-F238E27FC236}">
                <a16:creationId xmlns:a16="http://schemas.microsoft.com/office/drawing/2014/main" id="{DC4FA594-8572-3451-55C4-8EA71535F6FC}"/>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962163" y="5545403"/>
            <a:ext cx="802194" cy="879412"/>
          </a:xfrm>
          <a:prstGeom prst="rect">
            <a:avLst/>
          </a:prstGeom>
        </p:spPr>
      </p:pic>
    </p:spTree>
    <p:extLst>
      <p:ext uri="{BB962C8B-B14F-4D97-AF65-F5344CB8AC3E}">
        <p14:creationId xmlns:p14="http://schemas.microsoft.com/office/powerpoint/2010/main" val="1861747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3217F28D-4B0C-F3D0-1F1B-277B4D7A9473}"/>
              </a:ext>
            </a:extLst>
          </p:cNvPr>
          <p:cNvSpPr>
            <a:spLocks noGrp="1"/>
          </p:cNvSpPr>
          <p:nvPr>
            <p:ph type="sldNum" sz="quarter" idx="12"/>
          </p:nvPr>
        </p:nvSpPr>
        <p:spPr/>
        <p:txBody>
          <a:bodyPr/>
          <a:lstStyle/>
          <a:p>
            <a:fld id="{288147F2-D839-401F-8B8C-3CAF295340B5}" type="slidenum">
              <a:rPr lang="sv-SE" smtClean="0"/>
              <a:pPr/>
              <a:t>3</a:t>
            </a:fld>
            <a:endParaRPr lang="sv-SE"/>
          </a:p>
        </p:txBody>
      </p:sp>
      <p:pic>
        <p:nvPicPr>
          <p:cNvPr id="6" name="Bildobjekt 5" descr="En bild som visar person, inomhus&#10;&#10;Automatiskt genererad beskrivning">
            <a:extLst>
              <a:ext uri="{FF2B5EF4-FFF2-40B4-BE49-F238E27FC236}">
                <a16:creationId xmlns:a16="http://schemas.microsoft.com/office/drawing/2014/main" id="{12B1DC4D-E224-3651-0F59-2736C4FEB0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971" y="963559"/>
            <a:ext cx="8817273" cy="5878184"/>
          </a:xfrm>
          <a:prstGeom prst="rect">
            <a:avLst/>
          </a:prstGeom>
        </p:spPr>
      </p:pic>
      <p:sp>
        <p:nvSpPr>
          <p:cNvPr id="7" name="textruta 6">
            <a:extLst>
              <a:ext uri="{FF2B5EF4-FFF2-40B4-BE49-F238E27FC236}">
                <a16:creationId xmlns:a16="http://schemas.microsoft.com/office/drawing/2014/main" id="{C6B6D89B-EE8E-E70F-4950-B89997E7364A}"/>
              </a:ext>
            </a:extLst>
          </p:cNvPr>
          <p:cNvSpPr txBox="1"/>
          <p:nvPr/>
        </p:nvSpPr>
        <p:spPr>
          <a:xfrm>
            <a:off x="179252" y="1194619"/>
            <a:ext cx="3065394" cy="3539613"/>
          </a:xfrm>
          <a:prstGeom prst="rect">
            <a:avLst/>
          </a:prstGeom>
        </p:spPr>
        <p:txBody>
          <a:bodyPr wrap="square" rtlCol="0">
            <a:noAutofit/>
          </a:bodyPr>
          <a:lstStyle/>
          <a:p>
            <a:pPr algn="l"/>
            <a:endParaRPr lang="sv-SE" dirty="0"/>
          </a:p>
        </p:txBody>
      </p:sp>
      <p:sp>
        <p:nvSpPr>
          <p:cNvPr id="8" name="textruta 7">
            <a:extLst>
              <a:ext uri="{FF2B5EF4-FFF2-40B4-BE49-F238E27FC236}">
                <a16:creationId xmlns:a16="http://schemas.microsoft.com/office/drawing/2014/main" id="{EEAADF57-0AF7-48A6-259A-F6C78213F43E}"/>
              </a:ext>
            </a:extLst>
          </p:cNvPr>
          <p:cNvSpPr txBox="1"/>
          <p:nvPr/>
        </p:nvSpPr>
        <p:spPr>
          <a:xfrm>
            <a:off x="398198" y="1194619"/>
            <a:ext cx="3200407" cy="3300236"/>
          </a:xfrm>
          <a:prstGeom prst="rect">
            <a:avLst/>
          </a:prstGeom>
          <a:solidFill>
            <a:schemeClr val="accent2">
              <a:lumMod val="20000"/>
              <a:lumOff val="80000"/>
            </a:schemeClr>
          </a:solidFill>
        </p:spPr>
        <p:txBody>
          <a:bodyPr wrap="square" rtlCol="0">
            <a:noAutofit/>
          </a:bodyPr>
          <a:lstStyle/>
          <a:p>
            <a:pPr algn="l"/>
            <a:r>
              <a:rPr lang="sv-SE" dirty="0"/>
              <a:t>”Man är så rädd att bli dömd när man väl går dit. Det är det som jag tycker är jobbigt när man går till en barnmorska eller gynekolog. Att de säger ’Du kanske borde gå ner i vikt’.”</a:t>
            </a:r>
          </a:p>
        </p:txBody>
      </p:sp>
    </p:spTree>
    <p:extLst>
      <p:ext uri="{BB962C8B-B14F-4D97-AF65-F5344CB8AC3E}">
        <p14:creationId xmlns:p14="http://schemas.microsoft.com/office/powerpoint/2010/main" val="2492611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1E91754B-21A2-6D98-7DE2-F020B11A9572}"/>
              </a:ext>
            </a:extLst>
          </p:cNvPr>
          <p:cNvSpPr>
            <a:spLocks noGrp="1"/>
          </p:cNvSpPr>
          <p:nvPr>
            <p:ph type="sldNum" sz="quarter" idx="12"/>
          </p:nvPr>
        </p:nvSpPr>
        <p:spPr/>
        <p:txBody>
          <a:bodyPr/>
          <a:lstStyle/>
          <a:p>
            <a:fld id="{288147F2-D839-401F-8B8C-3CAF295340B5}" type="slidenum">
              <a:rPr lang="sv-SE" smtClean="0"/>
              <a:pPr/>
              <a:t>4</a:t>
            </a:fld>
            <a:endParaRPr lang="sv-SE"/>
          </a:p>
        </p:txBody>
      </p:sp>
      <p:pic>
        <p:nvPicPr>
          <p:cNvPr id="4" name="Bildobjekt 3" descr="En bild som visar person, person, inomhus&#10;&#10;Automatiskt genererad beskrivning">
            <a:extLst>
              <a:ext uri="{FF2B5EF4-FFF2-40B4-BE49-F238E27FC236}">
                <a16:creationId xmlns:a16="http://schemas.microsoft.com/office/drawing/2014/main" id="{48E7C390-12B2-ACC0-6B54-E1E814A28B9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7520" y="973394"/>
            <a:ext cx="8826906" cy="5884606"/>
          </a:xfrm>
          <a:prstGeom prst="rect">
            <a:avLst/>
          </a:prstGeom>
        </p:spPr>
      </p:pic>
      <p:sp>
        <p:nvSpPr>
          <p:cNvPr id="5" name="textruta 4">
            <a:extLst>
              <a:ext uri="{FF2B5EF4-FFF2-40B4-BE49-F238E27FC236}">
                <a16:creationId xmlns:a16="http://schemas.microsoft.com/office/drawing/2014/main" id="{EABC19D0-7907-93DB-A12A-01CF3E8A62C4}"/>
              </a:ext>
            </a:extLst>
          </p:cNvPr>
          <p:cNvSpPr txBox="1"/>
          <p:nvPr/>
        </p:nvSpPr>
        <p:spPr>
          <a:xfrm>
            <a:off x="427704" y="1431646"/>
            <a:ext cx="2979182" cy="1997354"/>
          </a:xfrm>
          <a:prstGeom prst="rect">
            <a:avLst/>
          </a:prstGeom>
          <a:solidFill>
            <a:schemeClr val="accent2">
              <a:lumMod val="20000"/>
              <a:lumOff val="80000"/>
            </a:schemeClr>
          </a:solidFill>
        </p:spPr>
        <p:txBody>
          <a:bodyPr wrap="square" rtlCol="0">
            <a:noAutofit/>
          </a:bodyPr>
          <a:lstStyle/>
          <a:p>
            <a:pPr algn="l"/>
            <a:r>
              <a:rPr lang="sv-SE" dirty="0"/>
              <a:t>”Jag har upplevt många gånger att de (vårdpersonal) nästan har dumförklarat mig.”</a:t>
            </a:r>
          </a:p>
        </p:txBody>
      </p:sp>
    </p:spTree>
    <p:extLst>
      <p:ext uri="{BB962C8B-B14F-4D97-AF65-F5344CB8AC3E}">
        <p14:creationId xmlns:p14="http://schemas.microsoft.com/office/powerpoint/2010/main" val="4283657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52E70D76-FF2F-D415-9B8C-AF18EEB0D81B}"/>
              </a:ext>
            </a:extLst>
          </p:cNvPr>
          <p:cNvSpPr>
            <a:spLocks noGrp="1"/>
          </p:cNvSpPr>
          <p:nvPr>
            <p:ph type="sldNum" sz="quarter" idx="12"/>
          </p:nvPr>
        </p:nvSpPr>
        <p:spPr/>
        <p:txBody>
          <a:bodyPr/>
          <a:lstStyle/>
          <a:p>
            <a:fld id="{288147F2-D839-401F-8B8C-3CAF295340B5}" type="slidenum">
              <a:rPr lang="sv-SE" smtClean="0"/>
              <a:pPr/>
              <a:t>5</a:t>
            </a:fld>
            <a:endParaRPr lang="sv-SE"/>
          </a:p>
        </p:txBody>
      </p:sp>
      <p:pic>
        <p:nvPicPr>
          <p:cNvPr id="4" name="Bildobjekt 3" descr="En bild som visar person, gul&#10;&#10;Automatiskt genererad beskrivning">
            <a:extLst>
              <a:ext uri="{FF2B5EF4-FFF2-40B4-BE49-F238E27FC236}">
                <a16:creationId xmlns:a16="http://schemas.microsoft.com/office/drawing/2014/main" id="{AF828289-0933-96B7-7A42-DE2EAB02AD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976" y="973394"/>
            <a:ext cx="8798966" cy="5865980"/>
          </a:xfrm>
          <a:prstGeom prst="rect">
            <a:avLst/>
          </a:prstGeom>
        </p:spPr>
      </p:pic>
      <p:sp>
        <p:nvSpPr>
          <p:cNvPr id="5" name="textruta 4">
            <a:extLst>
              <a:ext uri="{FF2B5EF4-FFF2-40B4-BE49-F238E27FC236}">
                <a16:creationId xmlns:a16="http://schemas.microsoft.com/office/drawing/2014/main" id="{EC7040ED-56BF-E657-6B0C-2E116694D7B9}"/>
              </a:ext>
            </a:extLst>
          </p:cNvPr>
          <p:cNvSpPr txBox="1"/>
          <p:nvPr/>
        </p:nvSpPr>
        <p:spPr>
          <a:xfrm>
            <a:off x="5515888" y="1666560"/>
            <a:ext cx="3200407" cy="2551472"/>
          </a:xfrm>
          <a:prstGeom prst="rect">
            <a:avLst/>
          </a:prstGeom>
          <a:solidFill>
            <a:schemeClr val="accent2">
              <a:lumMod val="20000"/>
              <a:lumOff val="80000"/>
            </a:schemeClr>
          </a:solidFill>
        </p:spPr>
        <p:txBody>
          <a:bodyPr wrap="square" rtlCol="0">
            <a:noAutofit/>
          </a:bodyPr>
          <a:lstStyle/>
          <a:p>
            <a:pPr algn="l"/>
            <a:r>
              <a:rPr lang="sv-SE" dirty="0"/>
              <a:t>”Det har aldrig funkat att skrämma någon att gå ner i vikt. Det ger bara mer ångest och oro, och har ofta motsatt effekt på något sätt.”</a:t>
            </a:r>
          </a:p>
        </p:txBody>
      </p:sp>
    </p:spTree>
    <p:extLst>
      <p:ext uri="{BB962C8B-B14F-4D97-AF65-F5344CB8AC3E}">
        <p14:creationId xmlns:p14="http://schemas.microsoft.com/office/powerpoint/2010/main" val="1126582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C5B0FCCF-6011-47FA-F959-06C827847027}"/>
              </a:ext>
            </a:extLst>
          </p:cNvPr>
          <p:cNvSpPr>
            <a:spLocks noGrp="1"/>
          </p:cNvSpPr>
          <p:nvPr>
            <p:ph type="sldNum" sz="quarter" idx="12"/>
          </p:nvPr>
        </p:nvSpPr>
        <p:spPr/>
        <p:txBody>
          <a:bodyPr/>
          <a:lstStyle/>
          <a:p>
            <a:fld id="{288147F2-D839-401F-8B8C-3CAF295340B5}" type="slidenum">
              <a:rPr lang="sv-SE" smtClean="0"/>
              <a:pPr/>
              <a:t>6</a:t>
            </a:fld>
            <a:endParaRPr lang="sv-SE"/>
          </a:p>
        </p:txBody>
      </p:sp>
      <p:sp>
        <p:nvSpPr>
          <p:cNvPr id="3" name="Rubrik 1">
            <a:extLst>
              <a:ext uri="{FF2B5EF4-FFF2-40B4-BE49-F238E27FC236}">
                <a16:creationId xmlns:a16="http://schemas.microsoft.com/office/drawing/2014/main" id="{59C5F981-7E4E-F5F0-4299-CD71754CB034}"/>
              </a:ext>
            </a:extLst>
          </p:cNvPr>
          <p:cNvSpPr txBox="1">
            <a:spLocks/>
          </p:cNvSpPr>
          <p:nvPr/>
        </p:nvSpPr>
        <p:spPr>
          <a:xfrm>
            <a:off x="538163" y="1127416"/>
            <a:ext cx="7700962" cy="836613"/>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a:t>Diskussionsområden</a:t>
            </a:r>
            <a:endParaRPr lang="sv-SE" altLang="sv-SE" sz="3600" b="1" kern="0" dirty="0"/>
          </a:p>
        </p:txBody>
      </p:sp>
      <p:sp>
        <p:nvSpPr>
          <p:cNvPr id="4" name="Platshållare för innehåll 2">
            <a:extLst>
              <a:ext uri="{FF2B5EF4-FFF2-40B4-BE49-F238E27FC236}">
                <a16:creationId xmlns:a16="http://schemas.microsoft.com/office/drawing/2014/main" id="{4237144A-35DA-FC75-1C34-5CFAF6098B9F}"/>
              </a:ext>
            </a:extLst>
          </p:cNvPr>
          <p:cNvSpPr txBox="1">
            <a:spLocks/>
          </p:cNvSpPr>
          <p:nvPr/>
        </p:nvSpPr>
        <p:spPr>
          <a:xfrm>
            <a:off x="585159" y="1936857"/>
            <a:ext cx="7268957" cy="3937000"/>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kern="0" dirty="0"/>
              <a:t>Diskutera hur ni kan bemöta och hjälpa era patienter som har obesitas. </a:t>
            </a:r>
          </a:p>
          <a:p>
            <a:pPr marL="0" indent="0">
              <a:lnSpc>
                <a:spcPct val="100000"/>
              </a:lnSpc>
              <a:spcAft>
                <a:spcPts val="0"/>
              </a:spcAft>
              <a:buFont typeface="Wingdings" pitchFamily="2" charset="2"/>
              <a:buNone/>
              <a:defRPr/>
            </a:pPr>
            <a:br>
              <a:rPr lang="sv-SE" kern="0" dirty="0"/>
            </a:br>
            <a:r>
              <a:rPr lang="sv-SE" kern="0" dirty="0"/>
              <a:t>Utgå gärna från de här kärnområdena: </a:t>
            </a:r>
          </a:p>
          <a:p>
            <a:pPr marL="457200" indent="-457200">
              <a:lnSpc>
                <a:spcPct val="100000"/>
              </a:lnSpc>
              <a:spcAft>
                <a:spcPts val="0"/>
              </a:spcAft>
              <a:buFont typeface="+mj-lt"/>
              <a:buAutoNum type="arabicPeriod"/>
              <a:defRPr/>
            </a:pPr>
            <a:r>
              <a:rPr lang="sv-SE" b="1" kern="0" dirty="0"/>
              <a:t>Obesitas som kronisk sjukdom</a:t>
            </a:r>
          </a:p>
          <a:p>
            <a:pPr marL="457200" indent="-457200">
              <a:lnSpc>
                <a:spcPct val="100000"/>
              </a:lnSpc>
              <a:spcAft>
                <a:spcPts val="0"/>
              </a:spcAft>
              <a:buFont typeface="+mj-lt"/>
              <a:buAutoNum type="arabicPeriod"/>
              <a:defRPr/>
            </a:pPr>
            <a:r>
              <a:rPr lang="sv-SE" b="1" kern="0" dirty="0"/>
              <a:t>Stigmatiserande föreställningar</a:t>
            </a:r>
          </a:p>
          <a:p>
            <a:pPr marL="457200" indent="-457200">
              <a:lnSpc>
                <a:spcPct val="100000"/>
              </a:lnSpc>
              <a:spcAft>
                <a:spcPts val="0"/>
              </a:spcAft>
              <a:buFont typeface="+mj-lt"/>
              <a:buAutoNum type="arabicPeriod"/>
              <a:defRPr/>
            </a:pPr>
            <a:r>
              <a:rPr lang="sv-SE" b="1" kern="0" dirty="0"/>
              <a:t>Vikt och vägning: ett känsligt ämne</a:t>
            </a:r>
          </a:p>
          <a:p>
            <a:pPr marL="457200" indent="-457200">
              <a:lnSpc>
                <a:spcPct val="100000"/>
              </a:lnSpc>
              <a:spcAft>
                <a:spcPts val="0"/>
              </a:spcAft>
              <a:buFont typeface="+mj-lt"/>
              <a:buAutoNum type="arabicPeriod"/>
              <a:defRPr/>
            </a:pPr>
            <a:r>
              <a:rPr lang="sv-SE" b="1" kern="0" dirty="0"/>
              <a:t>Reflektion över att arbeta med </a:t>
            </a:r>
            <a:br>
              <a:rPr lang="sv-SE" b="1" kern="0" dirty="0"/>
            </a:br>
            <a:r>
              <a:rPr lang="sv-SE" b="1" kern="0" dirty="0"/>
              <a:t>obesitas</a:t>
            </a:r>
          </a:p>
        </p:txBody>
      </p:sp>
      <p:pic>
        <p:nvPicPr>
          <p:cNvPr id="5" name="Bildobjekt 4">
            <a:extLst>
              <a:ext uri="{FF2B5EF4-FFF2-40B4-BE49-F238E27FC236}">
                <a16:creationId xmlns:a16="http://schemas.microsoft.com/office/drawing/2014/main" id="{F04F53C9-DE55-1777-487B-7CF146B7F49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010402" y="3071863"/>
            <a:ext cx="1769186" cy="1938792"/>
          </a:xfrm>
          <a:prstGeom prst="rect">
            <a:avLst/>
          </a:prstGeom>
        </p:spPr>
      </p:pic>
      <p:sp>
        <p:nvSpPr>
          <p:cNvPr id="6" name="textruta 5">
            <a:extLst>
              <a:ext uri="{FF2B5EF4-FFF2-40B4-BE49-F238E27FC236}">
                <a16:creationId xmlns:a16="http://schemas.microsoft.com/office/drawing/2014/main" id="{1780387A-051F-B60D-116E-3A9FAE2D777C}"/>
              </a:ext>
            </a:extLst>
          </p:cNvPr>
          <p:cNvSpPr txBox="1"/>
          <p:nvPr/>
        </p:nvSpPr>
        <p:spPr>
          <a:xfrm>
            <a:off x="547688" y="5811212"/>
            <a:ext cx="8202212" cy="738664"/>
          </a:xfrm>
          <a:prstGeom prst="rect">
            <a:avLst/>
          </a:prstGeom>
          <a:noFill/>
        </p:spPr>
        <p:txBody>
          <a:bodyPr wrap="square" rtlCol="0">
            <a:spAutoFit/>
          </a:bodyPr>
          <a:lstStyle/>
          <a:p>
            <a:pPr algn="l">
              <a:spcBef>
                <a:spcPts val="0"/>
              </a:spcBef>
            </a:pPr>
            <a:r>
              <a:rPr lang="sv-SE" sz="1400" dirty="0"/>
              <a:t>Fördjupning inom varje område finns på centrumobesitas.se under rubriken  </a:t>
            </a:r>
            <a:br>
              <a:rPr lang="sv-SE" sz="1400" dirty="0"/>
            </a:br>
            <a:r>
              <a:rPr lang="sv-SE" sz="1400" dirty="0"/>
              <a:t>För vårdgivare / Viktigt men försiktigt – att prata om vikt: </a:t>
            </a:r>
            <a:r>
              <a:rPr lang="sv-SE" sz="1400" dirty="0">
                <a:hlinkClick r:id="rId3"/>
              </a:rPr>
              <a:t>klicka här för att komma direkt till den sidan</a:t>
            </a:r>
            <a:endParaRPr lang="sv-SE" sz="1400" dirty="0"/>
          </a:p>
        </p:txBody>
      </p:sp>
    </p:spTree>
    <p:extLst>
      <p:ext uri="{BB962C8B-B14F-4D97-AF65-F5344CB8AC3E}">
        <p14:creationId xmlns:p14="http://schemas.microsoft.com/office/powerpoint/2010/main" val="33763367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7427C35-4EB7-27F1-CD59-A301AA4B39F0}"/>
              </a:ext>
            </a:extLst>
          </p:cNvPr>
          <p:cNvSpPr>
            <a:spLocks noGrp="1"/>
          </p:cNvSpPr>
          <p:nvPr>
            <p:ph type="sldNum" sz="quarter" idx="12"/>
          </p:nvPr>
        </p:nvSpPr>
        <p:spPr/>
        <p:txBody>
          <a:bodyPr/>
          <a:lstStyle/>
          <a:p>
            <a:fld id="{288147F2-D839-401F-8B8C-3CAF295340B5}" type="slidenum">
              <a:rPr lang="sv-SE" smtClean="0"/>
              <a:pPr/>
              <a:t>7</a:t>
            </a:fld>
            <a:endParaRPr lang="sv-SE"/>
          </a:p>
        </p:txBody>
      </p:sp>
      <p:sp>
        <p:nvSpPr>
          <p:cNvPr id="3" name="Rubrik 1">
            <a:extLst>
              <a:ext uri="{FF2B5EF4-FFF2-40B4-BE49-F238E27FC236}">
                <a16:creationId xmlns:a16="http://schemas.microsoft.com/office/drawing/2014/main" id="{243AFE06-9AA1-14E6-E856-E969F919664D}"/>
              </a:ext>
            </a:extLst>
          </p:cNvPr>
          <p:cNvSpPr txBox="1">
            <a:spLocks/>
          </p:cNvSpPr>
          <p:nvPr/>
        </p:nvSpPr>
        <p:spPr>
          <a:xfrm>
            <a:off x="577185" y="1127416"/>
            <a:ext cx="8566816" cy="836613"/>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dirty="0"/>
              <a:t>Obesitas är en kronisk sjukdom</a:t>
            </a:r>
          </a:p>
        </p:txBody>
      </p:sp>
      <p:sp>
        <p:nvSpPr>
          <p:cNvPr id="4" name="Platshållare för innehåll 2">
            <a:extLst>
              <a:ext uri="{FF2B5EF4-FFF2-40B4-BE49-F238E27FC236}">
                <a16:creationId xmlns:a16="http://schemas.microsoft.com/office/drawing/2014/main" id="{692A741D-268F-FCA9-7610-495A66C141A1}"/>
              </a:ext>
            </a:extLst>
          </p:cNvPr>
          <p:cNvSpPr txBox="1">
            <a:spLocks/>
          </p:cNvSpPr>
          <p:nvPr/>
        </p:nvSpPr>
        <p:spPr>
          <a:xfrm>
            <a:off x="615444" y="1927196"/>
            <a:ext cx="7700962" cy="1378208"/>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kern="0"/>
              <a:t>Det innebär att patienter som har obesitas har livslång känslighet för att gå upp i vikt, även vid stöd av läkemedel eller magsäckskirurgi.</a:t>
            </a:r>
            <a:endParaRPr lang="sv-SE" kern="0" dirty="0"/>
          </a:p>
        </p:txBody>
      </p:sp>
      <p:pic>
        <p:nvPicPr>
          <p:cNvPr id="5" name="Bildobjekt 4">
            <a:extLst>
              <a:ext uri="{FF2B5EF4-FFF2-40B4-BE49-F238E27FC236}">
                <a16:creationId xmlns:a16="http://schemas.microsoft.com/office/drawing/2014/main" id="{3957A822-7CAF-B0EF-B453-D50C936FF5C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3186" y="3238774"/>
            <a:ext cx="1885808" cy="2065488"/>
          </a:xfrm>
          <a:prstGeom prst="rect">
            <a:avLst/>
          </a:prstGeom>
        </p:spPr>
      </p:pic>
      <p:sp>
        <p:nvSpPr>
          <p:cNvPr id="6" name="textruta 5">
            <a:extLst>
              <a:ext uri="{FF2B5EF4-FFF2-40B4-BE49-F238E27FC236}">
                <a16:creationId xmlns:a16="http://schemas.microsoft.com/office/drawing/2014/main" id="{0B2AC109-15EB-E096-FB58-2367344ECEF2}"/>
              </a:ext>
            </a:extLst>
          </p:cNvPr>
          <p:cNvSpPr txBox="1"/>
          <p:nvPr/>
        </p:nvSpPr>
        <p:spPr>
          <a:xfrm>
            <a:off x="636176" y="5995559"/>
            <a:ext cx="7957216" cy="307777"/>
          </a:xfrm>
          <a:prstGeom prst="rect">
            <a:avLst/>
          </a:prstGeom>
          <a:noFill/>
        </p:spPr>
        <p:txBody>
          <a:bodyPr wrap="square" rtlCol="0">
            <a:spAutoFit/>
          </a:bodyPr>
          <a:lstStyle/>
          <a:p>
            <a:pPr algn="l">
              <a:spcBef>
                <a:spcPts val="0"/>
              </a:spcBef>
            </a:pPr>
            <a:r>
              <a:rPr lang="sv-SE" sz="1400" dirty="0">
                <a:hlinkClick r:id="rId3"/>
              </a:rPr>
              <a:t>Klicka här för fördjupning om obesitas som kronisk sjukdom </a:t>
            </a:r>
            <a:r>
              <a:rPr lang="sv-SE" sz="1400" dirty="0"/>
              <a:t>(centrumobesitas.se)</a:t>
            </a:r>
          </a:p>
        </p:txBody>
      </p:sp>
      <p:sp>
        <p:nvSpPr>
          <p:cNvPr id="7" name="Platshållare för innehåll 2">
            <a:extLst>
              <a:ext uri="{FF2B5EF4-FFF2-40B4-BE49-F238E27FC236}">
                <a16:creationId xmlns:a16="http://schemas.microsoft.com/office/drawing/2014/main" id="{48DFAA0B-685F-A1C6-C411-A74E380DABC1}"/>
              </a:ext>
            </a:extLst>
          </p:cNvPr>
          <p:cNvSpPr txBox="1">
            <a:spLocks/>
          </p:cNvSpPr>
          <p:nvPr/>
        </p:nvSpPr>
        <p:spPr bwMode="auto">
          <a:xfrm>
            <a:off x="3163841" y="3631296"/>
            <a:ext cx="5370559" cy="1672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Geneva" charset="0"/>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cs typeface="Geneva" charset="0"/>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cs typeface="Geneva" charset="0"/>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cs typeface="Geneva" charset="0"/>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cs typeface="Geneva" charset="0"/>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kern="0" dirty="0"/>
              <a:t>Många har erfarenhet av att ha </a:t>
            </a:r>
            <a:br>
              <a:rPr lang="sv-SE" kern="0" dirty="0"/>
            </a:br>
            <a:r>
              <a:rPr lang="sv-SE" kern="0" dirty="0"/>
              <a:t>gått ned i vikt, men också av att det </a:t>
            </a:r>
            <a:br>
              <a:rPr lang="sv-SE" kern="0" dirty="0"/>
            </a:br>
            <a:r>
              <a:rPr lang="sv-SE" kern="0" dirty="0"/>
              <a:t>är svårt att behålla sitt uppnådda viktresultat över tid. </a:t>
            </a:r>
          </a:p>
          <a:p>
            <a:pPr marL="0" indent="0">
              <a:lnSpc>
                <a:spcPct val="100000"/>
              </a:lnSpc>
              <a:spcAft>
                <a:spcPts val="0"/>
              </a:spcAft>
              <a:buFont typeface="Wingdings" pitchFamily="2" charset="2"/>
              <a:buNone/>
              <a:defRPr/>
            </a:pPr>
            <a:endParaRPr lang="sv-SE" kern="0" dirty="0"/>
          </a:p>
        </p:txBody>
      </p:sp>
    </p:spTree>
    <p:extLst>
      <p:ext uri="{BB962C8B-B14F-4D97-AF65-F5344CB8AC3E}">
        <p14:creationId xmlns:p14="http://schemas.microsoft.com/office/powerpoint/2010/main" val="36126920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D03289E5-4478-9E2B-1B83-83E096E7E8B4}"/>
              </a:ext>
            </a:extLst>
          </p:cNvPr>
          <p:cNvSpPr>
            <a:spLocks noGrp="1"/>
          </p:cNvSpPr>
          <p:nvPr>
            <p:ph type="sldNum" sz="quarter" idx="12"/>
          </p:nvPr>
        </p:nvSpPr>
        <p:spPr/>
        <p:txBody>
          <a:bodyPr/>
          <a:lstStyle/>
          <a:p>
            <a:fld id="{288147F2-D839-401F-8B8C-3CAF295340B5}" type="slidenum">
              <a:rPr lang="sv-SE" smtClean="0"/>
              <a:pPr/>
              <a:t>8</a:t>
            </a:fld>
            <a:endParaRPr lang="sv-SE"/>
          </a:p>
        </p:txBody>
      </p:sp>
      <p:sp>
        <p:nvSpPr>
          <p:cNvPr id="3" name="Rubrik 1">
            <a:extLst>
              <a:ext uri="{FF2B5EF4-FFF2-40B4-BE49-F238E27FC236}">
                <a16:creationId xmlns:a16="http://schemas.microsoft.com/office/drawing/2014/main" id="{FE0CE12D-F2AB-F914-F274-EE2082620971}"/>
              </a:ext>
            </a:extLst>
          </p:cNvPr>
          <p:cNvSpPr txBox="1">
            <a:spLocks/>
          </p:cNvSpPr>
          <p:nvPr/>
        </p:nvSpPr>
        <p:spPr>
          <a:xfrm>
            <a:off x="523415" y="1127417"/>
            <a:ext cx="8446414" cy="829750"/>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a:t>Obesitas är en kronisk sjukdom</a:t>
            </a:r>
            <a:endParaRPr lang="sv-SE" altLang="sv-SE" sz="3600" b="1" kern="0" dirty="0"/>
          </a:p>
        </p:txBody>
      </p:sp>
      <p:sp>
        <p:nvSpPr>
          <p:cNvPr id="4" name="Platshållare för innehåll 2">
            <a:extLst>
              <a:ext uri="{FF2B5EF4-FFF2-40B4-BE49-F238E27FC236}">
                <a16:creationId xmlns:a16="http://schemas.microsoft.com/office/drawing/2014/main" id="{EF2C5C37-07B2-EB25-8B73-3E91952ABFF2}"/>
              </a:ext>
            </a:extLst>
          </p:cNvPr>
          <p:cNvSpPr txBox="1">
            <a:spLocks/>
          </p:cNvSpPr>
          <p:nvPr/>
        </p:nvSpPr>
        <p:spPr>
          <a:xfrm>
            <a:off x="591932" y="1931358"/>
            <a:ext cx="7700962" cy="4496523"/>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b="1" kern="0"/>
              <a:t>Diskussion: </a:t>
            </a:r>
          </a:p>
          <a:p>
            <a:pPr>
              <a:lnSpc>
                <a:spcPct val="100000"/>
              </a:lnSpc>
              <a:spcAft>
                <a:spcPts val="0"/>
              </a:spcAft>
              <a:defRPr/>
            </a:pPr>
            <a:r>
              <a:rPr lang="sv-SE" kern="0"/>
              <a:t>Vad har vi för kunskap kring obesitas? </a:t>
            </a:r>
          </a:p>
          <a:p>
            <a:pPr>
              <a:lnSpc>
                <a:spcPct val="100000"/>
              </a:lnSpc>
              <a:spcAft>
                <a:spcPts val="0"/>
              </a:spcAft>
              <a:defRPr/>
            </a:pPr>
            <a:r>
              <a:rPr lang="sv-SE" kern="0"/>
              <a:t>Vad säger Socialstyrelsens nationella riktlinjer om vård för obesitas?</a:t>
            </a:r>
          </a:p>
          <a:p>
            <a:pPr>
              <a:lnSpc>
                <a:spcPct val="100000"/>
              </a:lnSpc>
              <a:spcAft>
                <a:spcPts val="0"/>
              </a:spcAft>
              <a:defRPr/>
            </a:pPr>
            <a:r>
              <a:rPr lang="sv-SE" kern="0"/>
              <a:t>Vilka behandlingsåtgärder har vi för att hjälpa </a:t>
            </a:r>
            <a:br>
              <a:rPr lang="sv-SE" kern="0"/>
            </a:br>
            <a:r>
              <a:rPr lang="sv-SE" kern="0"/>
              <a:t>patienter som vill gå ner i vikt?</a:t>
            </a:r>
          </a:p>
          <a:p>
            <a:pPr>
              <a:lnSpc>
                <a:spcPct val="100000"/>
              </a:lnSpc>
              <a:spcAft>
                <a:spcPts val="0"/>
              </a:spcAft>
              <a:defRPr/>
            </a:pPr>
            <a:r>
              <a:rPr lang="sv-SE" kern="0"/>
              <a:t>Vilka resurser finns i närområdet? Rehab, viktgrupper, etc.</a:t>
            </a:r>
          </a:p>
          <a:p>
            <a:pPr>
              <a:lnSpc>
                <a:spcPct val="100000"/>
              </a:lnSpc>
              <a:spcAft>
                <a:spcPts val="0"/>
              </a:spcAft>
              <a:defRPr/>
            </a:pPr>
            <a:r>
              <a:rPr lang="sv-SE" kern="0"/>
              <a:t>Vilka rutiner har vi för uppföljning av </a:t>
            </a:r>
            <a:br>
              <a:rPr lang="sv-SE" kern="0"/>
            </a:br>
            <a:r>
              <a:rPr lang="sv-SE" kern="0"/>
              <a:t>patienter som genomgått magsäckskirurgi? </a:t>
            </a:r>
          </a:p>
          <a:p>
            <a:pPr marL="0" indent="0">
              <a:lnSpc>
                <a:spcPct val="100000"/>
              </a:lnSpc>
              <a:spcAft>
                <a:spcPts val="0"/>
              </a:spcAft>
              <a:buFont typeface="Wingdings" pitchFamily="2" charset="2"/>
              <a:buNone/>
              <a:defRPr/>
            </a:pPr>
            <a:endParaRPr lang="sv-SE" kern="0"/>
          </a:p>
          <a:p>
            <a:pPr marL="0" indent="0">
              <a:lnSpc>
                <a:spcPct val="100000"/>
              </a:lnSpc>
              <a:spcAft>
                <a:spcPts val="0"/>
              </a:spcAft>
              <a:buFont typeface="Wingdings" pitchFamily="2" charset="2"/>
              <a:buNone/>
              <a:defRPr/>
            </a:pPr>
            <a:endParaRPr lang="sv-SE" kern="0" dirty="0"/>
          </a:p>
        </p:txBody>
      </p:sp>
      <p:pic>
        <p:nvPicPr>
          <p:cNvPr id="5" name="Bildobjekt 4">
            <a:extLst>
              <a:ext uri="{FF2B5EF4-FFF2-40B4-BE49-F238E27FC236}">
                <a16:creationId xmlns:a16="http://schemas.microsoft.com/office/drawing/2014/main" id="{BD4F41DB-A674-A925-7BD3-ADECFA64E86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28099" y="5016143"/>
            <a:ext cx="1333866" cy="1460956"/>
          </a:xfrm>
          <a:prstGeom prst="rect">
            <a:avLst/>
          </a:prstGeom>
        </p:spPr>
      </p:pic>
    </p:spTree>
    <p:extLst>
      <p:ext uri="{BB962C8B-B14F-4D97-AF65-F5344CB8AC3E}">
        <p14:creationId xmlns:p14="http://schemas.microsoft.com/office/powerpoint/2010/main" val="2801375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D9CDB5FD-ED9B-CA56-3B50-9529F4251782}"/>
              </a:ext>
            </a:extLst>
          </p:cNvPr>
          <p:cNvSpPr>
            <a:spLocks noGrp="1"/>
          </p:cNvSpPr>
          <p:nvPr>
            <p:ph type="sldNum" sz="quarter" idx="12"/>
          </p:nvPr>
        </p:nvSpPr>
        <p:spPr/>
        <p:txBody>
          <a:bodyPr/>
          <a:lstStyle/>
          <a:p>
            <a:fld id="{288147F2-D839-401F-8B8C-3CAF295340B5}" type="slidenum">
              <a:rPr lang="sv-SE" smtClean="0"/>
              <a:pPr/>
              <a:t>9</a:t>
            </a:fld>
            <a:endParaRPr lang="sv-SE"/>
          </a:p>
        </p:txBody>
      </p:sp>
      <p:sp>
        <p:nvSpPr>
          <p:cNvPr id="3" name="Rubrik 1">
            <a:extLst>
              <a:ext uri="{FF2B5EF4-FFF2-40B4-BE49-F238E27FC236}">
                <a16:creationId xmlns:a16="http://schemas.microsoft.com/office/drawing/2014/main" id="{E9B16665-0B42-EAC2-7F16-E23E886E4639}"/>
              </a:ext>
            </a:extLst>
          </p:cNvPr>
          <p:cNvSpPr txBox="1">
            <a:spLocks/>
          </p:cNvSpPr>
          <p:nvPr/>
        </p:nvSpPr>
        <p:spPr>
          <a:xfrm>
            <a:off x="552911" y="1127416"/>
            <a:ext cx="8367253" cy="836613"/>
          </a:xfrm>
          <a:prstGeom prst="rect">
            <a:avLst/>
          </a:prstGeom>
          <a:noFill/>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0">
                <a:solidFill>
                  <a:schemeClr val="tx1"/>
                </a:solidFill>
                <a:latin typeface="+mj-lt"/>
                <a:ea typeface="+mj-ea"/>
                <a:cs typeface="+mj-cs"/>
              </a:defRPr>
            </a:lvl1pPr>
            <a:lvl2pPr algn="l" rtl="0" eaLnBrk="1" fontAlgn="base" hangingPunct="1">
              <a:spcBef>
                <a:spcPct val="0"/>
              </a:spcBef>
              <a:spcAft>
                <a:spcPct val="0"/>
              </a:spcAft>
              <a:defRPr sz="3000">
                <a:solidFill>
                  <a:schemeClr val="tx2"/>
                </a:solidFill>
                <a:latin typeface="Verdana" pitchFamily="34" charset="0"/>
                <a:ea typeface="Geneva" pitchFamily="1" charset="-128"/>
              </a:defRPr>
            </a:lvl2pPr>
            <a:lvl3pPr algn="l" rtl="0" eaLnBrk="1" fontAlgn="base" hangingPunct="1">
              <a:spcBef>
                <a:spcPct val="0"/>
              </a:spcBef>
              <a:spcAft>
                <a:spcPct val="0"/>
              </a:spcAft>
              <a:defRPr sz="3000">
                <a:solidFill>
                  <a:schemeClr val="tx2"/>
                </a:solidFill>
                <a:latin typeface="Verdana" pitchFamily="34" charset="0"/>
                <a:ea typeface="Geneva" pitchFamily="1" charset="-128"/>
              </a:defRPr>
            </a:lvl3pPr>
            <a:lvl4pPr algn="l" rtl="0" eaLnBrk="1" fontAlgn="base" hangingPunct="1">
              <a:spcBef>
                <a:spcPct val="0"/>
              </a:spcBef>
              <a:spcAft>
                <a:spcPct val="0"/>
              </a:spcAft>
              <a:defRPr sz="3000">
                <a:solidFill>
                  <a:schemeClr val="tx2"/>
                </a:solidFill>
                <a:latin typeface="Verdana" pitchFamily="34" charset="0"/>
                <a:ea typeface="Geneva" pitchFamily="1" charset="-128"/>
              </a:defRPr>
            </a:lvl4pPr>
            <a:lvl5pPr algn="l" rtl="0" eaLnBrk="1" fontAlgn="base" hangingPunct="1">
              <a:spcBef>
                <a:spcPct val="0"/>
              </a:spcBef>
              <a:spcAft>
                <a:spcPct val="0"/>
              </a:spcAft>
              <a:defRPr sz="3000">
                <a:solidFill>
                  <a:schemeClr val="tx2"/>
                </a:solidFill>
                <a:latin typeface="Verdana" pitchFamily="34" charset="0"/>
                <a:ea typeface="Geneva" pitchFamily="1" charset="-128"/>
              </a:defRPr>
            </a:lvl5pPr>
            <a:lvl6pPr marL="457200" algn="l" rtl="0" eaLnBrk="1" fontAlgn="base" hangingPunct="1">
              <a:spcBef>
                <a:spcPct val="0"/>
              </a:spcBef>
              <a:spcAft>
                <a:spcPct val="0"/>
              </a:spcAft>
              <a:defRPr sz="3000">
                <a:solidFill>
                  <a:schemeClr val="tx2"/>
                </a:solidFill>
                <a:latin typeface="Verdana" pitchFamily="34" charset="0"/>
                <a:ea typeface="Geneva" pitchFamily="1" charset="-128"/>
              </a:defRPr>
            </a:lvl6pPr>
            <a:lvl7pPr marL="914400" algn="l" rtl="0" eaLnBrk="1" fontAlgn="base" hangingPunct="1">
              <a:spcBef>
                <a:spcPct val="0"/>
              </a:spcBef>
              <a:spcAft>
                <a:spcPct val="0"/>
              </a:spcAft>
              <a:defRPr sz="3000">
                <a:solidFill>
                  <a:schemeClr val="tx2"/>
                </a:solidFill>
                <a:latin typeface="Verdana" pitchFamily="34" charset="0"/>
                <a:ea typeface="Geneva" pitchFamily="1" charset="-128"/>
              </a:defRPr>
            </a:lvl7pPr>
            <a:lvl8pPr marL="1371600" algn="l" rtl="0" eaLnBrk="1" fontAlgn="base" hangingPunct="1">
              <a:spcBef>
                <a:spcPct val="0"/>
              </a:spcBef>
              <a:spcAft>
                <a:spcPct val="0"/>
              </a:spcAft>
              <a:defRPr sz="3000">
                <a:solidFill>
                  <a:schemeClr val="tx2"/>
                </a:solidFill>
                <a:latin typeface="Verdana" pitchFamily="34" charset="0"/>
                <a:ea typeface="Geneva" pitchFamily="1" charset="-128"/>
              </a:defRPr>
            </a:lvl8pPr>
            <a:lvl9pPr marL="1828800" algn="l" rtl="0" eaLnBrk="1" fontAlgn="base" hangingPunct="1">
              <a:spcBef>
                <a:spcPct val="0"/>
              </a:spcBef>
              <a:spcAft>
                <a:spcPct val="0"/>
              </a:spcAft>
              <a:defRPr sz="3000">
                <a:solidFill>
                  <a:schemeClr val="tx2"/>
                </a:solidFill>
                <a:latin typeface="Verdana" pitchFamily="34" charset="0"/>
                <a:ea typeface="Geneva" pitchFamily="1" charset="-128"/>
              </a:defRPr>
            </a:lvl9pPr>
          </a:lstStyle>
          <a:p>
            <a:r>
              <a:rPr lang="sv-SE" altLang="sv-SE" sz="3600" b="1" kern="0"/>
              <a:t>Stigmatiserande föreställningar</a:t>
            </a:r>
            <a:endParaRPr lang="sv-SE" altLang="sv-SE" sz="3600" b="1" kern="0" dirty="0"/>
          </a:p>
        </p:txBody>
      </p:sp>
      <p:sp>
        <p:nvSpPr>
          <p:cNvPr id="4" name="Platshållare för innehåll 2">
            <a:extLst>
              <a:ext uri="{FF2B5EF4-FFF2-40B4-BE49-F238E27FC236}">
                <a16:creationId xmlns:a16="http://schemas.microsoft.com/office/drawing/2014/main" id="{539AAEDB-5E53-1FAD-3F2D-732D92AB3036}"/>
              </a:ext>
            </a:extLst>
          </p:cNvPr>
          <p:cNvSpPr txBox="1">
            <a:spLocks/>
          </p:cNvSpPr>
          <p:nvPr/>
        </p:nvSpPr>
        <p:spPr>
          <a:xfrm>
            <a:off x="601709" y="1931358"/>
            <a:ext cx="7700962" cy="3803343"/>
          </a:xfrm>
          <a:prstGeom prst="rect">
            <a:avLst/>
          </a:prstGeom>
        </p:spPr>
        <p:txBody>
          <a:bodyPr/>
          <a:lstStyle>
            <a:lvl1pPr marL="342900" indent="-342900" algn="l" rtl="0" eaLnBrk="1" fontAlgn="base" hangingPunct="1">
              <a:lnSpc>
                <a:spcPct val="130000"/>
              </a:lnSpc>
              <a:spcBef>
                <a:spcPts val="500"/>
              </a:spcBef>
              <a:spcAft>
                <a:spcPts val="200"/>
              </a:spcAft>
              <a:buFont typeface="Wingdings" pitchFamily="2" charset="2"/>
              <a:buChar char="§"/>
              <a:defRPr sz="2200">
                <a:solidFill>
                  <a:schemeClr val="tx1"/>
                </a:solidFill>
                <a:latin typeface="+mn-lt"/>
                <a:ea typeface="+mn-ea"/>
                <a:cs typeface="+mn-cs"/>
              </a:defRPr>
            </a:lvl1pPr>
            <a:lvl2pPr marL="742950" indent="-285750" algn="l" rtl="0" eaLnBrk="1" fontAlgn="base" hangingPunct="1">
              <a:lnSpc>
                <a:spcPct val="120000"/>
              </a:lnSpc>
              <a:spcBef>
                <a:spcPts val="400"/>
              </a:spcBef>
              <a:spcAft>
                <a:spcPts val="100"/>
              </a:spcAft>
              <a:buChar char="–"/>
              <a:defRPr sz="2000">
                <a:solidFill>
                  <a:schemeClr val="tx1"/>
                </a:solidFill>
                <a:latin typeface="+mn-lt"/>
                <a:ea typeface="+mn-ea"/>
              </a:defRPr>
            </a:lvl2pPr>
            <a:lvl3pPr marL="1143000" indent="-209550" algn="l" rtl="0" eaLnBrk="1" fontAlgn="base" hangingPunct="1">
              <a:lnSpc>
                <a:spcPct val="120000"/>
              </a:lnSpc>
              <a:spcBef>
                <a:spcPts val="400"/>
              </a:spcBef>
              <a:spcAft>
                <a:spcPts val="100"/>
              </a:spcAft>
              <a:buFont typeface="Wingdings" pitchFamily="2" charset="2"/>
              <a:buChar char="§"/>
              <a:defRPr>
                <a:solidFill>
                  <a:schemeClr val="tx1"/>
                </a:solidFill>
                <a:latin typeface="+mn-lt"/>
                <a:ea typeface="+mn-ea"/>
              </a:defRPr>
            </a:lvl3pPr>
            <a:lvl4pPr marL="1600200" indent="-228600" algn="l" rtl="0" eaLnBrk="1" fontAlgn="base" hangingPunct="1">
              <a:lnSpc>
                <a:spcPct val="120000"/>
              </a:lnSpc>
              <a:spcBef>
                <a:spcPts val="400"/>
              </a:spcBef>
              <a:spcAft>
                <a:spcPts val="100"/>
              </a:spcAft>
              <a:buChar char="–"/>
              <a:defRPr>
                <a:solidFill>
                  <a:schemeClr val="tx1"/>
                </a:solidFill>
                <a:latin typeface="+mn-lt"/>
                <a:ea typeface="+mn-ea"/>
              </a:defRPr>
            </a:lvl4pPr>
            <a:lvl5pPr marL="2057400" indent="-228600" algn="l" rtl="0" eaLnBrk="1" fontAlgn="base" hangingPunct="1">
              <a:lnSpc>
                <a:spcPct val="120000"/>
              </a:lnSpc>
              <a:spcBef>
                <a:spcPts val="400"/>
              </a:spcBef>
              <a:spcAft>
                <a:spcPts val="100"/>
              </a:spcAft>
              <a:buChar char="»"/>
              <a:defRPr>
                <a:solidFill>
                  <a:schemeClr val="tx1"/>
                </a:solidFill>
                <a:latin typeface="+mn-lt"/>
                <a:ea typeface="+mn-ea"/>
              </a:defRPr>
            </a:lvl5pPr>
            <a:lvl6pPr marL="2514600" indent="-228600" algn="l" rtl="0" eaLnBrk="1" fontAlgn="base" hangingPunct="1">
              <a:lnSpc>
                <a:spcPct val="120000"/>
              </a:lnSpc>
              <a:spcBef>
                <a:spcPts val="400"/>
              </a:spcBef>
              <a:spcAft>
                <a:spcPts val="100"/>
              </a:spcAft>
              <a:buChar char="»"/>
              <a:defRPr>
                <a:solidFill>
                  <a:schemeClr val="tx1"/>
                </a:solidFill>
                <a:latin typeface="+mn-lt"/>
                <a:ea typeface="+mn-ea"/>
              </a:defRPr>
            </a:lvl6pPr>
            <a:lvl7pPr marL="2971800" indent="-228600" algn="l" rtl="0" eaLnBrk="1" fontAlgn="base" hangingPunct="1">
              <a:lnSpc>
                <a:spcPct val="120000"/>
              </a:lnSpc>
              <a:spcBef>
                <a:spcPts val="400"/>
              </a:spcBef>
              <a:spcAft>
                <a:spcPts val="100"/>
              </a:spcAft>
              <a:buChar char="»"/>
              <a:defRPr>
                <a:solidFill>
                  <a:schemeClr val="tx1"/>
                </a:solidFill>
                <a:latin typeface="+mn-lt"/>
                <a:ea typeface="+mn-ea"/>
              </a:defRPr>
            </a:lvl7pPr>
            <a:lvl8pPr marL="3429000" indent="-228600" algn="l" rtl="0" eaLnBrk="1" fontAlgn="base" hangingPunct="1">
              <a:lnSpc>
                <a:spcPct val="120000"/>
              </a:lnSpc>
              <a:spcBef>
                <a:spcPts val="400"/>
              </a:spcBef>
              <a:spcAft>
                <a:spcPts val="100"/>
              </a:spcAft>
              <a:buChar char="»"/>
              <a:defRPr>
                <a:solidFill>
                  <a:schemeClr val="tx1"/>
                </a:solidFill>
                <a:latin typeface="+mn-lt"/>
                <a:ea typeface="+mn-ea"/>
              </a:defRPr>
            </a:lvl8pPr>
            <a:lvl9pPr marL="3886200" indent="-228600" algn="l" rtl="0" eaLnBrk="1" fontAlgn="base" hangingPunct="1">
              <a:lnSpc>
                <a:spcPct val="120000"/>
              </a:lnSpc>
              <a:spcBef>
                <a:spcPts val="400"/>
              </a:spcBef>
              <a:spcAft>
                <a:spcPts val="100"/>
              </a:spcAft>
              <a:buChar char="»"/>
              <a:defRPr>
                <a:solidFill>
                  <a:schemeClr val="tx1"/>
                </a:solidFill>
                <a:latin typeface="+mn-lt"/>
                <a:ea typeface="+mn-ea"/>
              </a:defRPr>
            </a:lvl9pPr>
          </a:lstStyle>
          <a:p>
            <a:pPr marL="0" indent="0">
              <a:lnSpc>
                <a:spcPct val="100000"/>
              </a:lnSpc>
              <a:spcAft>
                <a:spcPts val="0"/>
              </a:spcAft>
              <a:buFont typeface="Wingdings" pitchFamily="2" charset="2"/>
              <a:buNone/>
              <a:defRPr/>
            </a:pPr>
            <a:r>
              <a:rPr lang="sv-SE" kern="0" dirty="0"/>
              <a:t>Det finns en utbredd missuppfattning att obesitas </a:t>
            </a:r>
            <a:br>
              <a:rPr lang="sv-SE" kern="0" dirty="0"/>
            </a:br>
            <a:r>
              <a:rPr lang="sv-SE" kern="0" dirty="0"/>
              <a:t>är ett självförvållat tillstånd där det bara handlar om att skärpa sig: att röra sig mer och äta mindre. </a:t>
            </a:r>
          </a:p>
          <a:p>
            <a:pPr marL="0" indent="0">
              <a:lnSpc>
                <a:spcPct val="100000"/>
              </a:lnSpc>
              <a:spcAft>
                <a:spcPts val="0"/>
              </a:spcAft>
              <a:buFont typeface="Wingdings" pitchFamily="2" charset="2"/>
              <a:buNone/>
              <a:defRPr/>
            </a:pPr>
            <a:endParaRPr lang="sv-SE" kern="0" dirty="0"/>
          </a:p>
          <a:p>
            <a:pPr marL="0" indent="0">
              <a:lnSpc>
                <a:spcPct val="100000"/>
              </a:lnSpc>
              <a:spcAft>
                <a:spcPts val="0"/>
              </a:spcAft>
              <a:buFont typeface="Wingdings" pitchFamily="2" charset="2"/>
              <a:buNone/>
              <a:defRPr/>
            </a:pPr>
            <a:r>
              <a:rPr lang="sv-SE" kern="0" dirty="0"/>
              <a:t>Det ligger då nära till hands att tro att </a:t>
            </a:r>
            <a:br>
              <a:rPr lang="sv-SE" kern="0" dirty="0"/>
            </a:br>
            <a:r>
              <a:rPr lang="sv-SE" kern="0" dirty="0"/>
              <a:t>ohälsosamma levnadsvanor handlar om </a:t>
            </a:r>
            <a:br>
              <a:rPr lang="sv-SE" kern="0" dirty="0"/>
            </a:br>
            <a:r>
              <a:rPr lang="sv-SE" kern="0" dirty="0"/>
              <a:t>brist på kunskap eller motivation. </a:t>
            </a:r>
          </a:p>
          <a:p>
            <a:pPr marL="0" indent="0">
              <a:lnSpc>
                <a:spcPct val="100000"/>
              </a:lnSpc>
              <a:spcAft>
                <a:spcPts val="0"/>
              </a:spcAft>
              <a:buFont typeface="Wingdings" pitchFamily="2" charset="2"/>
              <a:buNone/>
              <a:defRPr/>
            </a:pPr>
            <a:endParaRPr lang="sv-SE" kern="0" dirty="0"/>
          </a:p>
          <a:p>
            <a:pPr marL="0" indent="0">
              <a:lnSpc>
                <a:spcPct val="100000"/>
              </a:lnSpc>
              <a:spcAft>
                <a:spcPts val="0"/>
              </a:spcAft>
              <a:buFont typeface="Wingdings" pitchFamily="2" charset="2"/>
              <a:buNone/>
              <a:defRPr/>
            </a:pPr>
            <a:r>
              <a:rPr lang="sv-SE" kern="0" dirty="0"/>
              <a:t>Du som vårdpersonal bör undvika att </a:t>
            </a:r>
            <a:br>
              <a:rPr lang="sv-SE" kern="0" dirty="0"/>
            </a:br>
            <a:r>
              <a:rPr lang="sv-SE" kern="0" dirty="0"/>
              <a:t>ge råd som utgår från din föreställning </a:t>
            </a:r>
            <a:br>
              <a:rPr lang="sv-SE" kern="0" dirty="0"/>
            </a:br>
            <a:r>
              <a:rPr lang="sv-SE" kern="0" dirty="0"/>
              <a:t>om hur din patient med obesitas lever.</a:t>
            </a:r>
          </a:p>
        </p:txBody>
      </p:sp>
      <p:pic>
        <p:nvPicPr>
          <p:cNvPr id="5" name="Bildobjekt 4">
            <a:extLst>
              <a:ext uri="{FF2B5EF4-FFF2-40B4-BE49-F238E27FC236}">
                <a16:creationId xmlns:a16="http://schemas.microsoft.com/office/drawing/2014/main" id="{CE2DAF89-3842-1EA0-2953-8468FF5BAE8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6913160" y="3518652"/>
            <a:ext cx="1874819" cy="2053452"/>
          </a:xfrm>
          <a:prstGeom prst="rect">
            <a:avLst/>
          </a:prstGeom>
        </p:spPr>
      </p:pic>
      <p:sp>
        <p:nvSpPr>
          <p:cNvPr id="6" name="textruta 5">
            <a:extLst>
              <a:ext uri="{FF2B5EF4-FFF2-40B4-BE49-F238E27FC236}">
                <a16:creationId xmlns:a16="http://schemas.microsoft.com/office/drawing/2014/main" id="{C97DD5FD-3993-689A-4A5E-D38677C5C5BF}"/>
              </a:ext>
            </a:extLst>
          </p:cNvPr>
          <p:cNvSpPr txBox="1"/>
          <p:nvPr/>
        </p:nvSpPr>
        <p:spPr>
          <a:xfrm>
            <a:off x="622398" y="6271592"/>
            <a:ext cx="8077095" cy="307777"/>
          </a:xfrm>
          <a:prstGeom prst="rect">
            <a:avLst/>
          </a:prstGeom>
          <a:noFill/>
        </p:spPr>
        <p:txBody>
          <a:bodyPr wrap="square" rtlCol="0">
            <a:spAutoFit/>
          </a:bodyPr>
          <a:lstStyle/>
          <a:p>
            <a:pPr algn="l">
              <a:spcBef>
                <a:spcPts val="0"/>
              </a:spcBef>
            </a:pPr>
            <a:r>
              <a:rPr lang="sv-SE" sz="1400" dirty="0">
                <a:hlinkClick r:id="rId3"/>
              </a:rPr>
              <a:t>Klicka här för fördjupning om stigmatiserande föreställningar </a:t>
            </a:r>
            <a:r>
              <a:rPr lang="sv-SE" sz="1400" dirty="0"/>
              <a:t>(centrumobesitas.se) </a:t>
            </a:r>
          </a:p>
        </p:txBody>
      </p:sp>
    </p:spTree>
    <p:extLst>
      <p:ext uri="{BB962C8B-B14F-4D97-AF65-F5344CB8AC3E}">
        <p14:creationId xmlns:p14="http://schemas.microsoft.com/office/powerpoint/2010/main" val="3571611807"/>
      </p:ext>
    </p:extLst>
  </p:cSld>
  <p:clrMapOvr>
    <a:masterClrMapping/>
  </p:clrMapOvr>
</p:sld>
</file>

<file path=ppt/theme/theme1.xml><?xml version="1.0" encoding="utf-8"?>
<a:theme xmlns:a="http://schemas.openxmlformats.org/drawingml/2006/main" name="Standardformgivning">
  <a:themeElements>
    <a:clrScheme name="SLL">
      <a:dk1>
        <a:srgbClr val="000000"/>
      </a:dk1>
      <a:lt1>
        <a:srgbClr val="FFFFFF"/>
      </a:lt1>
      <a:dk2>
        <a:srgbClr val="406618"/>
      </a:dk2>
      <a:lt2>
        <a:srgbClr val="78BE00"/>
      </a:lt2>
      <a:accent1>
        <a:srgbClr val="002D5A"/>
      </a:accent1>
      <a:accent2>
        <a:srgbClr val="00AEEF"/>
      </a:accent2>
      <a:accent3>
        <a:srgbClr val="9A0932"/>
      </a:accent3>
      <a:accent4>
        <a:srgbClr val="E1056D"/>
      </a:accent4>
      <a:accent5>
        <a:srgbClr val="EB9100"/>
      </a:accent5>
      <a:accent6>
        <a:srgbClr val="FFD400"/>
      </a:accent6>
      <a:hlink>
        <a:srgbClr val="034EA2"/>
      </a:hlink>
      <a:folHlink>
        <a:srgbClr val="034EA2"/>
      </a:folHlink>
    </a:clrScheme>
    <a:fontScheme name="Standardformgivning">
      <a:majorFont>
        <a:latin typeface="Verdana"/>
        <a:ea typeface="Geneva"/>
        <a:cs typeface=""/>
      </a:majorFont>
      <a:minorFont>
        <a:latin typeface="Verdana"/>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rgbClr val="003468"/>
          </a:solidFill>
          <a:prstDash val="solid"/>
          <a:round/>
          <a:headEnd type="none" w="med" len="med"/>
          <a:tailEnd type="none" w="med" len="med"/>
        </a:ln>
        <a:effectLst/>
      </a:spPr>
      <a:bodyPr vert="horz" wrap="non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2200" b="0" i="0" u="none" strike="noStrike" cap="none" normalizeH="0" baseline="0" smtClean="0">
            <a:ln>
              <a:noFill/>
            </a:ln>
            <a:solidFill>
              <a:schemeClr val="bg1"/>
            </a:solidFill>
            <a:effectLst/>
            <a:latin typeface="Verdana" pitchFamily="34" charset="0"/>
            <a:ea typeface="Geneva" pitchFamily="1" charset="-128"/>
          </a:defRPr>
        </a:defPPr>
      </a:lstStyle>
    </a:spDef>
    <a:lnDef>
      <a:spPr bwMode="auto">
        <a:noFill/>
        <a:ln w="9525" cap="flat" cmpd="sng" algn="ctr">
          <a:solidFill>
            <a:schemeClr val="accent1"/>
          </a:solidFill>
          <a:prstDash val="solid"/>
          <a:round/>
          <a:headEnd type="none" w="med" len="med"/>
          <a:tailEnd type="none" w="med" len="med"/>
        </a:ln>
        <a:effectLst/>
        <a:extLst>
          <a:ext uri="{909E8E84-426E-40DD-AFC4-6F175D3DCCD1}">
            <a14:hiddenFill xmlns:a14="http://schemas.microsoft.com/office/drawing/2010/main">
              <a:solidFill>
                <a:srgbClr val="00AEEF"/>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rtlCol="0">
        <a:noAutofit/>
      </a:bodyPr>
      <a:lstStyle>
        <a:defPPr algn="l">
          <a:defRPr smtClean="0"/>
        </a:defPPr>
      </a:lstStyle>
    </a:txDef>
  </a:objectDefaults>
  <a:extraClrSchemeLst>
    <a:extraClrScheme>
      <a:clrScheme name="Standardformgivning 1">
        <a:dk1>
          <a:srgbClr val="000000"/>
        </a:dk1>
        <a:lt1>
          <a:srgbClr val="FFFFFF"/>
        </a:lt1>
        <a:dk2>
          <a:srgbClr val="000000"/>
        </a:dk2>
        <a:lt2>
          <a:srgbClr val="BAB0B9"/>
        </a:lt2>
        <a:accent1>
          <a:srgbClr val="003468"/>
        </a:accent1>
        <a:accent2>
          <a:srgbClr val="00AEEF"/>
        </a:accent2>
        <a:accent3>
          <a:srgbClr val="FFFFFF"/>
        </a:accent3>
        <a:accent4>
          <a:srgbClr val="000000"/>
        </a:accent4>
        <a:accent5>
          <a:srgbClr val="AAAEB9"/>
        </a:accent5>
        <a:accent6>
          <a:srgbClr val="009DD9"/>
        </a:accent6>
        <a:hlink>
          <a:srgbClr val="B30538"/>
        </a:hlink>
        <a:folHlink>
          <a:srgbClr val="E2001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Övervikstcentrum_mall power point_logotyper KI o Region Stockholm" id="{5EEE6167-A073-4DD3-A9E9-378042512950}" vid="{85AC95A6-BC4B-4778-8E95-9CD4DE439A57}"/>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TotalTime>
  <Words>1058</Words>
  <Application>Microsoft Office PowerPoint</Application>
  <PresentationFormat>Bildspel på skärmen (4:3)</PresentationFormat>
  <Paragraphs>129</Paragraphs>
  <Slides>17</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17</vt:i4>
      </vt:variant>
    </vt:vector>
  </HeadingPairs>
  <TitlesOfParts>
    <vt:vector size="21" baseType="lpstr">
      <vt:lpstr>Arial</vt:lpstr>
      <vt:lpstr>Verdana</vt:lpstr>
      <vt:lpstr>Wingdings</vt:lpstr>
      <vt:lpstr>Standardformgivning</vt:lpstr>
      <vt:lpstr>PowerPoint-presentation</vt:lpstr>
      <vt:lpstr>Dåliga erfarenheter</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Rubrik</dc:title>
  <dc:creator>Marie Kristensson</dc:creator>
  <cp:lastModifiedBy>Marie Kristensson</cp:lastModifiedBy>
  <cp:revision>13</cp:revision>
  <dcterms:created xsi:type="dcterms:W3CDTF">2023-03-03T09:20:00Z</dcterms:created>
  <dcterms:modified xsi:type="dcterms:W3CDTF">2024-03-07T14:55:31Z</dcterms:modified>
</cp:coreProperties>
</file>